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heme/theme2.xml" ContentType="application/vnd.openxmlformats-officedocument.theme+xml"/>
  <Override PartName="/ppt/notesSlides/notesSlide1.xml" ContentType="application/vnd.openxmlformats-officedocument.presentationml.notesSlide+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2" r:id="rId4"/>
  </p:sldMasterIdLst>
  <p:notesMasterIdLst>
    <p:notesMasterId r:id="rId32"/>
  </p:notesMasterIdLst>
  <p:sldIdLst>
    <p:sldId id="256" r:id="rId5"/>
    <p:sldId id="257" r:id="rId6"/>
    <p:sldId id="636139454" r:id="rId7"/>
    <p:sldId id="285" r:id="rId8"/>
    <p:sldId id="261" r:id="rId9"/>
    <p:sldId id="286" r:id="rId10"/>
    <p:sldId id="262" r:id="rId11"/>
    <p:sldId id="636139457" r:id="rId12"/>
    <p:sldId id="636139450" r:id="rId13"/>
    <p:sldId id="636139455" r:id="rId14"/>
    <p:sldId id="636139453" r:id="rId15"/>
    <p:sldId id="288" r:id="rId16"/>
    <p:sldId id="636139458" r:id="rId17"/>
    <p:sldId id="273" r:id="rId18"/>
    <p:sldId id="636139459" r:id="rId19"/>
    <p:sldId id="636139451" r:id="rId20"/>
    <p:sldId id="636139460" r:id="rId21"/>
    <p:sldId id="636139462" r:id="rId22"/>
    <p:sldId id="636139464" r:id="rId23"/>
    <p:sldId id="636139452" r:id="rId24"/>
    <p:sldId id="270" r:id="rId25"/>
    <p:sldId id="636139461" r:id="rId26"/>
    <p:sldId id="636139463" r:id="rId27"/>
    <p:sldId id="266" r:id="rId28"/>
    <p:sldId id="636139456" r:id="rId29"/>
    <p:sldId id="280" r:id="rId30"/>
    <p:sldId id="259" r:id="rId31"/>
  </p:sldIdLst>
  <p:sldSz cx="9144000" cy="6858000" type="screen4x3"/>
  <p:notesSz cx="6858000" cy="9144000"/>
  <p:custDataLst>
    <p:tags r:id="rId33"/>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285F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67" autoAdjust="0"/>
    <p:restoredTop sz="94660"/>
  </p:normalViewPr>
  <p:slideViewPr>
    <p:cSldViewPr snapToGrid="0">
      <p:cViewPr varScale="1">
        <p:scale>
          <a:sx n="84" d="100"/>
          <a:sy n="84" d="100"/>
        </p:scale>
        <p:origin x="536" y="7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gs" Target="tags/tag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309"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
        <p:cNvGrpSpPr/>
        <p:nvPr/>
      </p:nvGrpSpPr>
      <p:grpSpPr>
        <a:xfrm>
          <a:off x="0" y="0"/>
          <a:ext cx="0" cy="0"/>
          <a:chOff x="0" y="0"/>
          <a:chExt cx="0" cy="0"/>
        </a:xfrm>
      </p:grpSpPr>
      <p:sp>
        <p:nvSpPr>
          <p:cNvPr id="34" name="Google Shape;34;g2943b007924_1_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 name="Google Shape;35;g2943b007924_1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p:cNvGrpSpPr/>
        <p:nvPr/>
      </p:nvGrpSpPr>
      <p:grpSpPr>
        <a:xfrm>
          <a:off x="0" y="0"/>
          <a:ext cx="0" cy="0"/>
          <a:chOff x="0" y="0"/>
          <a:chExt cx="0" cy="0"/>
        </a:xfrm>
      </p:grpSpPr>
      <p:sp>
        <p:nvSpPr>
          <p:cNvPr id="40" name="Google Shape;40;g2943b007924_1_2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2943b007924_1_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a:extLst>
            <a:ext uri="{FF2B5EF4-FFF2-40B4-BE49-F238E27FC236}">
              <a16:creationId xmlns:a16="http://schemas.microsoft.com/office/drawing/2014/main" id="{5D54347A-F085-8734-CFFF-EE94A7A63DA1}"/>
            </a:ext>
          </a:extLst>
        </p:cNvPr>
        <p:cNvGrpSpPr/>
        <p:nvPr/>
      </p:nvGrpSpPr>
      <p:grpSpPr>
        <a:xfrm>
          <a:off x="0" y="0"/>
          <a:ext cx="0" cy="0"/>
          <a:chOff x="0" y="0"/>
          <a:chExt cx="0" cy="0"/>
        </a:xfrm>
      </p:grpSpPr>
      <p:sp>
        <p:nvSpPr>
          <p:cNvPr id="40" name="Google Shape;40;g2943b007924_1_214:notes">
            <a:extLst>
              <a:ext uri="{FF2B5EF4-FFF2-40B4-BE49-F238E27FC236}">
                <a16:creationId xmlns:a16="http://schemas.microsoft.com/office/drawing/2014/main" id="{3E070DF0-DA2C-1FD7-1BBA-CDC6C1F6A314}"/>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2943b007924_1_214:notes">
            <a:extLst>
              <a:ext uri="{FF2B5EF4-FFF2-40B4-BE49-F238E27FC236}">
                <a16:creationId xmlns:a16="http://schemas.microsoft.com/office/drawing/2014/main" id="{831943FC-0859-22E2-A181-67104010BF3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0745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a:extLst>
            <a:ext uri="{FF2B5EF4-FFF2-40B4-BE49-F238E27FC236}">
              <a16:creationId xmlns:a16="http://schemas.microsoft.com/office/drawing/2014/main" id="{CEBB336B-7521-BBA3-4900-2F61D37E3224}"/>
            </a:ext>
          </a:extLst>
        </p:cNvPr>
        <p:cNvGrpSpPr/>
        <p:nvPr/>
      </p:nvGrpSpPr>
      <p:grpSpPr>
        <a:xfrm>
          <a:off x="0" y="0"/>
          <a:ext cx="0" cy="0"/>
          <a:chOff x="0" y="0"/>
          <a:chExt cx="0" cy="0"/>
        </a:xfrm>
      </p:grpSpPr>
      <p:sp>
        <p:nvSpPr>
          <p:cNvPr id="40" name="Google Shape;40;g2943b007924_1_214:notes">
            <a:extLst>
              <a:ext uri="{FF2B5EF4-FFF2-40B4-BE49-F238E27FC236}">
                <a16:creationId xmlns:a16="http://schemas.microsoft.com/office/drawing/2014/main" id="{951C7575-2BF7-8FB9-C6E1-CC4C78F4A441}"/>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2943b007924_1_214:notes">
            <a:extLst>
              <a:ext uri="{FF2B5EF4-FFF2-40B4-BE49-F238E27FC236}">
                <a16:creationId xmlns:a16="http://schemas.microsoft.com/office/drawing/2014/main" id="{B2F8B877-0E44-4C3D-CD76-02B77AB3E99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534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a:extLst>
            <a:ext uri="{FF2B5EF4-FFF2-40B4-BE49-F238E27FC236}">
              <a16:creationId xmlns:a16="http://schemas.microsoft.com/office/drawing/2014/main" id="{921573B3-0EBB-646A-3F82-210B1122CF10}"/>
            </a:ext>
          </a:extLst>
        </p:cNvPr>
        <p:cNvGrpSpPr/>
        <p:nvPr/>
      </p:nvGrpSpPr>
      <p:grpSpPr>
        <a:xfrm>
          <a:off x="0" y="0"/>
          <a:ext cx="0" cy="0"/>
          <a:chOff x="0" y="0"/>
          <a:chExt cx="0" cy="0"/>
        </a:xfrm>
      </p:grpSpPr>
      <p:sp>
        <p:nvSpPr>
          <p:cNvPr id="40" name="Google Shape;40;g2943b007924_1_214:notes">
            <a:extLst>
              <a:ext uri="{FF2B5EF4-FFF2-40B4-BE49-F238E27FC236}">
                <a16:creationId xmlns:a16="http://schemas.microsoft.com/office/drawing/2014/main" id="{A53D403C-C5EA-D5C3-7C79-9B21F869EEEA}"/>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2943b007924_1_214:notes">
            <a:extLst>
              <a:ext uri="{FF2B5EF4-FFF2-40B4-BE49-F238E27FC236}">
                <a16:creationId xmlns:a16="http://schemas.microsoft.com/office/drawing/2014/main" id="{851A59FF-B34A-B154-9E1B-B56511816F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89772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a:extLst>
            <a:ext uri="{FF2B5EF4-FFF2-40B4-BE49-F238E27FC236}">
              <a16:creationId xmlns:a16="http://schemas.microsoft.com/office/drawing/2014/main" id="{4812FADD-C9CB-346E-BE5E-94C25B1338AC}"/>
            </a:ext>
          </a:extLst>
        </p:cNvPr>
        <p:cNvGrpSpPr/>
        <p:nvPr/>
      </p:nvGrpSpPr>
      <p:grpSpPr>
        <a:xfrm>
          <a:off x="0" y="0"/>
          <a:ext cx="0" cy="0"/>
          <a:chOff x="0" y="0"/>
          <a:chExt cx="0" cy="0"/>
        </a:xfrm>
      </p:grpSpPr>
      <p:sp>
        <p:nvSpPr>
          <p:cNvPr id="40" name="Google Shape;40;g2943b007924_1_214:notes">
            <a:extLst>
              <a:ext uri="{FF2B5EF4-FFF2-40B4-BE49-F238E27FC236}">
                <a16:creationId xmlns:a16="http://schemas.microsoft.com/office/drawing/2014/main" id="{6CCF6976-37E0-1386-0F0D-89EAB40769BE}"/>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2943b007924_1_214:notes">
            <a:extLst>
              <a:ext uri="{FF2B5EF4-FFF2-40B4-BE49-F238E27FC236}">
                <a16:creationId xmlns:a16="http://schemas.microsoft.com/office/drawing/2014/main" id="{03876A2D-2A24-A6BA-DBA3-B5B448D7F55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637105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
          <a:extLst>
            <a:ext uri="{FF2B5EF4-FFF2-40B4-BE49-F238E27FC236}">
              <a16:creationId xmlns:a16="http://schemas.microsoft.com/office/drawing/2014/main" id="{0F464658-3DA8-7889-1A1D-0AF0ACB5087B}"/>
            </a:ext>
          </a:extLst>
        </p:cNvPr>
        <p:cNvGrpSpPr/>
        <p:nvPr/>
      </p:nvGrpSpPr>
      <p:grpSpPr>
        <a:xfrm>
          <a:off x="0" y="0"/>
          <a:ext cx="0" cy="0"/>
          <a:chOff x="0" y="0"/>
          <a:chExt cx="0" cy="0"/>
        </a:xfrm>
      </p:grpSpPr>
      <p:sp>
        <p:nvSpPr>
          <p:cNvPr id="40" name="Google Shape;40;g2943b007924_1_214:notes">
            <a:extLst>
              <a:ext uri="{FF2B5EF4-FFF2-40B4-BE49-F238E27FC236}">
                <a16:creationId xmlns:a16="http://schemas.microsoft.com/office/drawing/2014/main" id="{478C05A7-AF37-9ADB-E90E-ED6DB7CC59C9}"/>
              </a:ext>
            </a:extLst>
          </p:cNvPr>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 name="Google Shape;41;g2943b007924_1_214:notes">
            <a:extLst>
              <a:ext uri="{FF2B5EF4-FFF2-40B4-BE49-F238E27FC236}">
                <a16:creationId xmlns:a16="http://schemas.microsoft.com/office/drawing/2014/main" id="{65DA2202-06E0-EA65-6FBD-8DBB4912722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409320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25cbf674b3d_0_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25cbf674b3d_0_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jpg"/></Relationships>
</file>

<file path=ppt/slideLayouts/_rels/slideLayout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6.emf"/></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
        <p:cNvGrpSpPr/>
        <p:nvPr/>
      </p:nvGrpSpPr>
      <p:grpSpPr>
        <a:xfrm>
          <a:off x="0" y="0"/>
          <a:ext cx="0" cy="0"/>
          <a:chOff x="0" y="0"/>
          <a:chExt cx="0" cy="0"/>
        </a:xfrm>
      </p:grpSpPr>
      <p:sp>
        <p:nvSpPr>
          <p:cNvPr id="10" name="Google Shape;10;p2"/>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ja"/>
              <a:t>‹#›</a:t>
            </a:fld>
            <a:endParaRPr/>
          </a:p>
        </p:txBody>
      </p:sp>
      <p:sp>
        <p:nvSpPr>
          <p:cNvPr id="2" name="テキスト ボックス 1">
            <a:extLst>
              <a:ext uri="{FF2B5EF4-FFF2-40B4-BE49-F238E27FC236}">
                <a16:creationId xmlns:a16="http://schemas.microsoft.com/office/drawing/2014/main" id="{2636DB15-9B3D-28BA-E73B-15F70C699505}"/>
              </a:ext>
            </a:extLst>
          </p:cNvPr>
          <p:cNvSpPr txBox="1"/>
          <p:nvPr userDrawn="1"/>
        </p:nvSpPr>
        <p:spPr>
          <a:xfrm>
            <a:off x="259080" y="6614443"/>
            <a:ext cx="3284220" cy="230832"/>
          </a:xfrm>
          <a:prstGeom prst="rect">
            <a:avLst/>
          </a:prstGeom>
          <a:noFill/>
        </p:spPr>
        <p:txBody>
          <a:bodyPr wrap="square" rtlCol="0">
            <a:spAutoFit/>
          </a:bodyPr>
          <a:lstStyle/>
          <a:p>
            <a:r>
              <a:rPr kumimoji="1" lang="en-US" altLang="ja-JP" sz="900" dirty="0">
                <a:solidFill>
                  <a:schemeClr val="bg2"/>
                </a:solidFill>
              </a:rPr>
              <a:t>Canopus</a:t>
            </a:r>
            <a:r>
              <a:rPr kumimoji="1" lang="ja-JP" altLang="en-US" sz="900" dirty="0">
                <a:solidFill>
                  <a:schemeClr val="bg2"/>
                </a:solidFill>
              </a:rPr>
              <a:t> </a:t>
            </a:r>
            <a:r>
              <a:rPr kumimoji="1" lang="en-US" altLang="ja-JP" sz="900" dirty="0">
                <a:solidFill>
                  <a:schemeClr val="bg2"/>
                </a:solidFill>
              </a:rPr>
              <a:t>Inc, all rights reserved</a:t>
            </a:r>
            <a:endParaRPr kumimoji="1" lang="en-SG" sz="900" dirty="0">
              <a:solidFill>
                <a:schemeClr val="bg2"/>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タイトル スライド 1">
  <p:cSld name="TITLE_1">
    <p:spTree>
      <p:nvGrpSpPr>
        <p:cNvPr id="1" name="Shape 11"/>
        <p:cNvGrpSpPr/>
        <p:nvPr/>
      </p:nvGrpSpPr>
      <p:grpSpPr>
        <a:xfrm>
          <a:off x="0" y="0"/>
          <a:ext cx="0" cy="0"/>
          <a:chOff x="0" y="0"/>
          <a:chExt cx="0" cy="0"/>
        </a:xfrm>
      </p:grpSpPr>
      <p:sp>
        <p:nvSpPr>
          <p:cNvPr id="12" name="Google Shape;12;p3"/>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ja"/>
              <a:t>‹#›</a:t>
            </a:fld>
            <a:endParaRPr/>
          </a:p>
        </p:txBody>
      </p:sp>
      <p:sp>
        <p:nvSpPr>
          <p:cNvPr id="15" name="Google Shape;15;p3"/>
          <p:cNvSpPr txBox="1"/>
          <p:nvPr/>
        </p:nvSpPr>
        <p:spPr>
          <a:xfrm>
            <a:off x="6463763" y="6038033"/>
            <a:ext cx="2414700" cy="533700"/>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ja" b="1" dirty="0">
                <a:solidFill>
                  <a:schemeClr val="lt1"/>
                </a:solidFill>
                <a:latin typeface="Meiryo UI" panose="020B0604030504040204" pitchFamily="50" charset="-128"/>
                <a:ea typeface="Meiryo UI" panose="020B0604030504040204" pitchFamily="50" charset="-128"/>
              </a:rPr>
              <a:t>株式会社 </a:t>
            </a:r>
            <a:r>
              <a:rPr lang="en-US" altLang="ja" b="1" dirty="0">
                <a:solidFill>
                  <a:schemeClr val="lt1"/>
                </a:solidFill>
                <a:latin typeface="Meiryo UI" panose="020B0604030504040204" pitchFamily="50" charset="-128"/>
                <a:ea typeface="Meiryo UI" panose="020B0604030504040204" pitchFamily="50" charset="-128"/>
              </a:rPr>
              <a:t>Canopus</a:t>
            </a:r>
          </a:p>
        </p:txBody>
      </p:sp>
      <p:pic>
        <p:nvPicPr>
          <p:cNvPr id="19" name="Google Shape;19;p3"/>
          <p:cNvPicPr preferRelativeResize="0"/>
          <p:nvPr/>
        </p:nvPicPr>
        <p:blipFill>
          <a:blip r:embed="rId2">
            <a:alphaModFix/>
          </a:blip>
          <a:stretch>
            <a:fillRect/>
          </a:stretch>
        </p:blipFill>
        <p:spPr>
          <a:xfrm rot="-384248">
            <a:off x="6075750" y="4658990"/>
            <a:ext cx="2761773" cy="888937"/>
          </a:xfrm>
          <a:prstGeom prst="rect">
            <a:avLst/>
          </a:prstGeom>
          <a:noFill/>
          <a:ln>
            <a:noFill/>
          </a:ln>
        </p:spPr>
      </p:pic>
      <p:pic>
        <p:nvPicPr>
          <p:cNvPr id="7" name="図 6" descr="背景パターン が含まれている画像&#10;&#10;AI 生成コンテンツは誤りを含む可能性があります。">
            <a:extLst>
              <a:ext uri="{FF2B5EF4-FFF2-40B4-BE49-F238E27FC236}">
                <a16:creationId xmlns:a16="http://schemas.microsoft.com/office/drawing/2014/main" id="{5C6B2F88-34DA-4E8E-2BD7-2E0130EC6CD2}"/>
              </a:ext>
            </a:extLst>
          </p:cNvPr>
          <p:cNvPicPr>
            <a:picLocks noChangeAspect="1"/>
          </p:cNvPicPr>
          <p:nvPr userDrawn="1"/>
        </p:nvPicPr>
        <p:blipFill>
          <a:blip r:embed="rId3"/>
          <a:stretch>
            <a:fillRect/>
          </a:stretch>
        </p:blipFill>
        <p:spPr>
          <a:xfrm>
            <a:off x="0" y="0"/>
            <a:ext cx="9144000" cy="685800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カスタム レイアウト 1" userDrawn="1">
  <p:cSld name="CUSTOM">
    <p:spTree>
      <p:nvGrpSpPr>
        <p:cNvPr id="1" name="Shape 21"/>
        <p:cNvGrpSpPr/>
        <p:nvPr/>
      </p:nvGrpSpPr>
      <p:grpSpPr>
        <a:xfrm>
          <a:off x="0" y="0"/>
          <a:ext cx="0" cy="0"/>
          <a:chOff x="0" y="0"/>
          <a:chExt cx="0" cy="0"/>
        </a:xfrm>
      </p:grpSpPr>
      <p:sp>
        <p:nvSpPr>
          <p:cNvPr id="25" name="Google Shape;25;p4"/>
          <p:cNvSpPr txBox="1">
            <a:spLocks noGrp="1"/>
          </p:cNvSpPr>
          <p:nvPr>
            <p:ph type="sldNum" idx="12"/>
          </p:nvPr>
        </p:nvSpPr>
        <p:spPr>
          <a:xfrm>
            <a:off x="8468670" y="6510479"/>
            <a:ext cx="548700" cy="338555"/>
          </a:xfrm>
          <a:prstGeom prst="rect">
            <a:avLst/>
          </a:prstGeom>
        </p:spPr>
        <p:txBody>
          <a:bodyPr spcFirstLastPara="1" wrap="square" lIns="91425" tIns="91425" rIns="91425" bIns="91425" anchor="ctr" anchorCtr="0">
            <a:normAutofit/>
          </a:bodyPr>
          <a:lstStyle>
            <a:lvl1pPr lvl="0" rtl="0">
              <a:buNone/>
              <a:defRPr>
                <a:solidFill>
                  <a:schemeClr val="dk2"/>
                </a:solidFill>
                <a:latin typeface="Arial"/>
                <a:ea typeface="Arial"/>
                <a:cs typeface="Arial"/>
                <a:sym typeface="Arial"/>
              </a:defRPr>
            </a:lvl1pPr>
            <a:lvl2pPr lvl="1" rtl="0">
              <a:buNone/>
              <a:defRPr>
                <a:solidFill>
                  <a:schemeClr val="dk2"/>
                </a:solidFill>
                <a:latin typeface="Arial"/>
                <a:ea typeface="Arial"/>
                <a:cs typeface="Arial"/>
                <a:sym typeface="Arial"/>
              </a:defRPr>
            </a:lvl2pPr>
            <a:lvl3pPr lvl="2" rtl="0">
              <a:buNone/>
              <a:defRPr>
                <a:solidFill>
                  <a:schemeClr val="dk2"/>
                </a:solidFill>
                <a:latin typeface="Arial"/>
                <a:ea typeface="Arial"/>
                <a:cs typeface="Arial"/>
                <a:sym typeface="Arial"/>
              </a:defRPr>
            </a:lvl3pPr>
            <a:lvl4pPr lvl="3" rtl="0">
              <a:buNone/>
              <a:defRPr>
                <a:solidFill>
                  <a:schemeClr val="dk2"/>
                </a:solidFill>
                <a:latin typeface="Arial"/>
                <a:ea typeface="Arial"/>
                <a:cs typeface="Arial"/>
                <a:sym typeface="Arial"/>
              </a:defRPr>
            </a:lvl4pPr>
            <a:lvl5pPr lvl="4" rtl="0">
              <a:buNone/>
              <a:defRPr>
                <a:solidFill>
                  <a:schemeClr val="dk2"/>
                </a:solidFill>
                <a:latin typeface="Arial"/>
                <a:ea typeface="Arial"/>
                <a:cs typeface="Arial"/>
                <a:sym typeface="Arial"/>
              </a:defRPr>
            </a:lvl5pPr>
            <a:lvl6pPr lvl="5" rtl="0">
              <a:buNone/>
              <a:defRPr>
                <a:solidFill>
                  <a:schemeClr val="dk2"/>
                </a:solidFill>
                <a:latin typeface="Arial"/>
                <a:ea typeface="Arial"/>
                <a:cs typeface="Arial"/>
                <a:sym typeface="Arial"/>
              </a:defRPr>
            </a:lvl6pPr>
            <a:lvl7pPr lvl="6" rtl="0">
              <a:buNone/>
              <a:defRPr>
                <a:solidFill>
                  <a:schemeClr val="dk2"/>
                </a:solidFill>
                <a:latin typeface="Arial"/>
                <a:ea typeface="Arial"/>
                <a:cs typeface="Arial"/>
                <a:sym typeface="Arial"/>
              </a:defRPr>
            </a:lvl7pPr>
            <a:lvl8pPr lvl="7" rtl="0">
              <a:buNone/>
              <a:defRPr>
                <a:solidFill>
                  <a:schemeClr val="dk2"/>
                </a:solidFill>
                <a:latin typeface="Arial"/>
                <a:ea typeface="Arial"/>
                <a:cs typeface="Arial"/>
                <a:sym typeface="Arial"/>
              </a:defRPr>
            </a:lvl8pPr>
            <a:lvl9pPr lvl="8" rtl="0">
              <a:buNone/>
              <a:defRPr>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pic>
        <p:nvPicPr>
          <p:cNvPr id="5" name="図 4" descr="挿絵 が含まれている画像&#10;&#10;自動的に生成された説明">
            <a:extLst>
              <a:ext uri="{FF2B5EF4-FFF2-40B4-BE49-F238E27FC236}">
                <a16:creationId xmlns:a16="http://schemas.microsoft.com/office/drawing/2014/main" id="{D500E61C-0EB6-2E2F-58FB-58C006BDBBE1}"/>
              </a:ext>
            </a:extLst>
          </p:cNvPr>
          <p:cNvPicPr>
            <a:picLocks noChangeAspect="1"/>
          </p:cNvPicPr>
          <p:nvPr userDrawn="1"/>
        </p:nvPicPr>
        <p:blipFill>
          <a:blip r:embed="rId2"/>
          <a:stretch>
            <a:fillRect/>
          </a:stretch>
        </p:blipFill>
        <p:spPr>
          <a:xfrm>
            <a:off x="7670604" y="105348"/>
            <a:ext cx="1273408" cy="382114"/>
          </a:xfrm>
          <a:prstGeom prst="rect">
            <a:avLst/>
          </a:prstGeom>
        </p:spPr>
      </p:pic>
      <p:sp>
        <p:nvSpPr>
          <p:cNvPr id="7" name="コンテンツ プレースホルダー 6">
            <a:extLst>
              <a:ext uri="{FF2B5EF4-FFF2-40B4-BE49-F238E27FC236}">
                <a16:creationId xmlns:a16="http://schemas.microsoft.com/office/drawing/2014/main" id="{6DEABC4D-0859-E67A-A2EC-4004FFA60970}"/>
              </a:ext>
            </a:extLst>
          </p:cNvPr>
          <p:cNvSpPr>
            <a:spLocks noGrp="1"/>
          </p:cNvSpPr>
          <p:nvPr>
            <p:ph sz="quarter" idx="14"/>
          </p:nvPr>
        </p:nvSpPr>
        <p:spPr>
          <a:xfrm>
            <a:off x="-750" y="136781"/>
            <a:ext cx="5448300" cy="296615"/>
          </a:xfrm>
          <a:prstGeom prst="rect">
            <a:avLst/>
          </a:prstGeom>
        </p:spPr>
        <p:txBody>
          <a:bodyPr anchor="ctr">
            <a:noAutofit/>
          </a:bodyPr>
          <a:lstStyle>
            <a:lvl1pPr marL="114300" indent="0">
              <a:buNone/>
              <a:defRPr sz="1400" b="1">
                <a:solidFill>
                  <a:schemeClr val="bg2"/>
                </a:solidFill>
                <a:latin typeface="Meiryo UI" panose="020B0604030504040204" pitchFamily="50" charset="-128"/>
                <a:ea typeface="Meiryo UI" panose="020B0604030504040204" pitchFamily="50" charset="-128"/>
              </a:defRPr>
            </a:lvl1pPr>
          </a:lstStyle>
          <a:p>
            <a:pPr lvl="0"/>
            <a:endParaRPr kumimoji="1" lang="en-US" dirty="0"/>
          </a:p>
        </p:txBody>
      </p:sp>
      <p:sp>
        <p:nvSpPr>
          <p:cNvPr id="2" name="コンテンツ プレースホルダー 2">
            <a:extLst>
              <a:ext uri="{FF2B5EF4-FFF2-40B4-BE49-F238E27FC236}">
                <a16:creationId xmlns:a16="http://schemas.microsoft.com/office/drawing/2014/main" id="{BA458A9F-CFF3-08E5-F90A-6921666D11BE}"/>
              </a:ext>
            </a:extLst>
          </p:cNvPr>
          <p:cNvSpPr>
            <a:spLocks noGrp="1"/>
          </p:cNvSpPr>
          <p:nvPr>
            <p:ph sz="quarter" idx="11"/>
          </p:nvPr>
        </p:nvSpPr>
        <p:spPr>
          <a:xfrm>
            <a:off x="269988" y="582988"/>
            <a:ext cx="8649894" cy="338554"/>
          </a:xfrm>
          <a:prstGeom prst="rect">
            <a:avLst/>
          </a:prstGeom>
        </p:spPr>
        <p:txBody>
          <a:bodyPr wrap="square">
            <a:spAutoFit/>
          </a:bodyPr>
          <a:lstStyle>
            <a:lvl1pPr marL="266700" indent="-266700">
              <a:buClr>
                <a:srgbClr val="0070C0"/>
              </a:buClr>
              <a:buFont typeface="Wingdings" panose="05000000000000000000" pitchFamily="2" charset="2"/>
              <a:buNone/>
              <a:defRPr sz="1600" b="1">
                <a:latin typeface="+mn-ea"/>
                <a:ea typeface="+mn-ea"/>
              </a:defRPr>
            </a:lvl1pPr>
            <a:lvl2pPr marL="630238" indent="-287338">
              <a:buClr>
                <a:srgbClr val="0070C0"/>
              </a:buClr>
              <a:buFont typeface="Wingdings" panose="05000000000000000000" pitchFamily="2" charset="2"/>
              <a:buNone/>
              <a:defRPr sz="1400">
                <a:latin typeface="+mj-lt"/>
              </a:defRPr>
            </a:lvl2pPr>
            <a:lvl3pPr marL="896938" indent="-211138">
              <a:buClr>
                <a:srgbClr val="0070C0"/>
              </a:buClr>
              <a:buFont typeface="Arial" panose="020B0604020202020204" pitchFamily="34" charset="0"/>
              <a:buNone/>
              <a:defRPr sz="1400">
                <a:latin typeface="+mj-lt"/>
              </a:defRPr>
            </a:lvl3pPr>
            <a:lvl4pPr marL="1200150" indent="-171450">
              <a:buClr>
                <a:srgbClr val="0070C0"/>
              </a:buClr>
              <a:buFont typeface="Wingdings" panose="05000000000000000000" pitchFamily="2" charset="2"/>
              <a:buChar char="n"/>
              <a:defRPr/>
            </a:lvl4pPr>
            <a:lvl5pPr marL="1543050" indent="-171450">
              <a:buClr>
                <a:srgbClr val="0070C0"/>
              </a:buClr>
              <a:buFont typeface="Wingdings" panose="05000000000000000000" pitchFamily="2" charset="2"/>
              <a:buChar char="n"/>
              <a:defRPr/>
            </a:lvl5pPr>
          </a:lstStyle>
          <a:p>
            <a:pPr lvl="0"/>
            <a:r>
              <a:rPr kumimoji="1" lang="ja-JP" altLang="en-US" dirty="0"/>
              <a:t>マスター テキストの書式設定</a:t>
            </a:r>
          </a:p>
        </p:txBody>
      </p:sp>
      <p:sp>
        <p:nvSpPr>
          <p:cNvPr id="3" name="テキスト ボックス 2">
            <a:extLst>
              <a:ext uri="{FF2B5EF4-FFF2-40B4-BE49-F238E27FC236}">
                <a16:creationId xmlns:a16="http://schemas.microsoft.com/office/drawing/2014/main" id="{5BA7ACBF-B1F5-18E6-0235-87183B2E4047}"/>
              </a:ext>
            </a:extLst>
          </p:cNvPr>
          <p:cNvSpPr txBox="1"/>
          <p:nvPr userDrawn="1"/>
        </p:nvSpPr>
        <p:spPr>
          <a:xfrm>
            <a:off x="259080" y="6614443"/>
            <a:ext cx="3284220" cy="230832"/>
          </a:xfrm>
          <a:prstGeom prst="rect">
            <a:avLst/>
          </a:prstGeom>
          <a:noFill/>
        </p:spPr>
        <p:txBody>
          <a:bodyPr wrap="square" rtlCol="0">
            <a:spAutoFit/>
          </a:bodyPr>
          <a:lstStyle/>
          <a:p>
            <a:r>
              <a:rPr kumimoji="1" lang="en-US" altLang="ja-JP" sz="900" dirty="0">
                <a:solidFill>
                  <a:schemeClr val="bg2"/>
                </a:solidFill>
              </a:rPr>
              <a:t>Canopus</a:t>
            </a:r>
            <a:r>
              <a:rPr kumimoji="1" lang="ja-JP" altLang="en-US" sz="900" dirty="0">
                <a:solidFill>
                  <a:schemeClr val="bg2"/>
                </a:solidFill>
              </a:rPr>
              <a:t> </a:t>
            </a:r>
            <a:r>
              <a:rPr kumimoji="1" lang="en-US" altLang="ja-JP" sz="900" dirty="0">
                <a:solidFill>
                  <a:schemeClr val="bg2"/>
                </a:solidFill>
              </a:rPr>
              <a:t>Inc, all rights reserved</a:t>
            </a:r>
            <a:endParaRPr kumimoji="1" lang="en-SG" sz="900" dirty="0">
              <a:solidFill>
                <a:schemeClr val="bg2"/>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カスタム レイアウト 2">
  <p:cSld name="CUSTOM_1">
    <p:spTree>
      <p:nvGrpSpPr>
        <p:cNvPr id="1" name="Shape 26"/>
        <p:cNvGrpSpPr/>
        <p:nvPr/>
      </p:nvGrpSpPr>
      <p:grpSpPr>
        <a:xfrm>
          <a:off x="0" y="0"/>
          <a:ext cx="0" cy="0"/>
          <a:chOff x="0" y="0"/>
          <a:chExt cx="0" cy="0"/>
        </a:xfrm>
      </p:grpSpPr>
      <p:sp>
        <p:nvSpPr>
          <p:cNvPr id="27" name="Google Shape;27;p5"/>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ja"/>
              <a:t>‹#›</a:t>
            </a:fld>
            <a:endParaRPr/>
          </a:p>
        </p:txBody>
      </p:sp>
      <p:pic>
        <p:nvPicPr>
          <p:cNvPr id="29" name="Google Shape;29;p5"/>
          <p:cNvPicPr preferRelativeResize="0"/>
          <p:nvPr/>
        </p:nvPicPr>
        <p:blipFill>
          <a:blip r:embed="rId2">
            <a:alphaModFix/>
          </a:blip>
          <a:stretch>
            <a:fillRect/>
          </a:stretch>
        </p:blipFill>
        <p:spPr>
          <a:xfrm rot="-384248">
            <a:off x="6064025" y="4862832"/>
            <a:ext cx="2761773" cy="888937"/>
          </a:xfrm>
          <a:prstGeom prst="rect">
            <a:avLst/>
          </a:prstGeom>
          <a:noFill/>
          <a:ln>
            <a:noFill/>
          </a:ln>
        </p:spPr>
      </p:pic>
      <p:sp>
        <p:nvSpPr>
          <p:cNvPr id="31" name="Google Shape;31;p5"/>
          <p:cNvSpPr txBox="1">
            <a:spLocks noGrp="1"/>
          </p:cNvSpPr>
          <p:nvPr>
            <p:ph type="sldNum" idx="2"/>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solidFill>
                  <a:schemeClr val="dk2"/>
                </a:solidFill>
                <a:latin typeface="Arial"/>
                <a:ea typeface="Arial"/>
                <a:cs typeface="Arial"/>
                <a:sym typeface="Arial"/>
              </a:defRPr>
            </a:lvl1pPr>
            <a:lvl2pPr lvl="1" rtl="0">
              <a:buNone/>
              <a:defRPr>
                <a:solidFill>
                  <a:schemeClr val="dk2"/>
                </a:solidFill>
                <a:latin typeface="Arial"/>
                <a:ea typeface="Arial"/>
                <a:cs typeface="Arial"/>
                <a:sym typeface="Arial"/>
              </a:defRPr>
            </a:lvl2pPr>
            <a:lvl3pPr lvl="2" rtl="0">
              <a:buNone/>
              <a:defRPr>
                <a:solidFill>
                  <a:schemeClr val="dk2"/>
                </a:solidFill>
                <a:latin typeface="Arial"/>
                <a:ea typeface="Arial"/>
                <a:cs typeface="Arial"/>
                <a:sym typeface="Arial"/>
              </a:defRPr>
            </a:lvl3pPr>
            <a:lvl4pPr lvl="3" rtl="0">
              <a:buNone/>
              <a:defRPr>
                <a:solidFill>
                  <a:schemeClr val="dk2"/>
                </a:solidFill>
                <a:latin typeface="Arial"/>
                <a:ea typeface="Arial"/>
                <a:cs typeface="Arial"/>
                <a:sym typeface="Arial"/>
              </a:defRPr>
            </a:lvl4pPr>
            <a:lvl5pPr lvl="4" rtl="0">
              <a:buNone/>
              <a:defRPr>
                <a:solidFill>
                  <a:schemeClr val="dk2"/>
                </a:solidFill>
                <a:latin typeface="Arial"/>
                <a:ea typeface="Arial"/>
                <a:cs typeface="Arial"/>
                <a:sym typeface="Arial"/>
              </a:defRPr>
            </a:lvl5pPr>
            <a:lvl6pPr lvl="5" rtl="0">
              <a:buNone/>
              <a:defRPr>
                <a:solidFill>
                  <a:schemeClr val="dk2"/>
                </a:solidFill>
                <a:latin typeface="Arial"/>
                <a:ea typeface="Arial"/>
                <a:cs typeface="Arial"/>
                <a:sym typeface="Arial"/>
              </a:defRPr>
            </a:lvl6pPr>
            <a:lvl7pPr lvl="6" rtl="0">
              <a:buNone/>
              <a:defRPr>
                <a:solidFill>
                  <a:schemeClr val="dk2"/>
                </a:solidFill>
                <a:latin typeface="Arial"/>
                <a:ea typeface="Arial"/>
                <a:cs typeface="Arial"/>
                <a:sym typeface="Arial"/>
              </a:defRPr>
            </a:lvl7pPr>
            <a:lvl8pPr lvl="7" rtl="0">
              <a:buNone/>
              <a:defRPr>
                <a:solidFill>
                  <a:schemeClr val="dk2"/>
                </a:solidFill>
                <a:latin typeface="Arial"/>
                <a:ea typeface="Arial"/>
                <a:cs typeface="Arial"/>
                <a:sym typeface="Arial"/>
              </a:defRPr>
            </a:lvl8pPr>
            <a:lvl9pPr lvl="8" rtl="0">
              <a:buNone/>
              <a:defRPr>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ja"/>
              <a:t>‹#›</a:t>
            </a:fld>
            <a:endParaRPr/>
          </a:p>
        </p:txBody>
      </p:sp>
      <p:sp>
        <p:nvSpPr>
          <p:cNvPr id="32" name="Google Shape;32;p5"/>
          <p:cNvSpPr txBox="1">
            <a:spLocks noGrp="1"/>
          </p:cNvSpPr>
          <p:nvPr>
            <p:ph type="sldNum" idx="3"/>
          </p:nvPr>
        </p:nvSpPr>
        <p:spPr>
          <a:xfrm>
            <a:off x="8472458" y="6217622"/>
            <a:ext cx="548700" cy="5247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ja"/>
              <a:t>‹#›</a:t>
            </a:fld>
            <a:endParaRPr/>
          </a:p>
        </p:txBody>
      </p:sp>
      <p:pic>
        <p:nvPicPr>
          <p:cNvPr id="2" name="図 1" descr="ロゴ&#10;&#10;自動的に生成された説明">
            <a:extLst>
              <a:ext uri="{FF2B5EF4-FFF2-40B4-BE49-F238E27FC236}">
                <a16:creationId xmlns:a16="http://schemas.microsoft.com/office/drawing/2014/main" id="{978655DA-E3F7-CCA0-76A6-4844CAEE6DD0}"/>
              </a:ext>
            </a:extLst>
          </p:cNvPr>
          <p:cNvPicPr>
            <a:picLocks noChangeAspect="1"/>
          </p:cNvPicPr>
          <p:nvPr userDrawn="1"/>
        </p:nvPicPr>
        <p:blipFill>
          <a:blip r:embed="rId3"/>
          <a:stretch>
            <a:fillRect/>
          </a:stretch>
        </p:blipFill>
        <p:spPr>
          <a:xfrm>
            <a:off x="3649551" y="3152872"/>
            <a:ext cx="1844898" cy="552256"/>
          </a:xfrm>
          <a:prstGeom prst="rect">
            <a:avLst/>
          </a:prstGeom>
        </p:spPr>
      </p:pic>
      <p:pic>
        <p:nvPicPr>
          <p:cNvPr id="4" name="図 3" descr="背景パターン が含まれている画像&#10;&#10;AI 生成コンテンツは誤りを含む可能性があります。">
            <a:extLst>
              <a:ext uri="{FF2B5EF4-FFF2-40B4-BE49-F238E27FC236}">
                <a16:creationId xmlns:a16="http://schemas.microsoft.com/office/drawing/2014/main" id="{33FCB4E7-0323-D405-40EF-B185E1FBAE4A}"/>
              </a:ext>
            </a:extLst>
          </p:cNvPr>
          <p:cNvPicPr>
            <a:picLocks noChangeAspect="1"/>
          </p:cNvPicPr>
          <p:nvPr userDrawn="1"/>
        </p:nvPicPr>
        <p:blipFill>
          <a:blip r:embed="rId4"/>
          <a:stretch>
            <a:fillRect/>
          </a:stretch>
        </p:blipFill>
        <p:spPr>
          <a:xfrm>
            <a:off x="-1" y="-8967"/>
            <a:ext cx="9144000" cy="6858000"/>
          </a:xfrm>
          <a:prstGeom prst="rect">
            <a:avLst/>
          </a:prstGeom>
        </p:spPr>
      </p:pic>
      <p:pic>
        <p:nvPicPr>
          <p:cNvPr id="5" name="図 4" descr="ロゴ&#10;&#10;自動的に生成された説明">
            <a:extLst>
              <a:ext uri="{FF2B5EF4-FFF2-40B4-BE49-F238E27FC236}">
                <a16:creationId xmlns:a16="http://schemas.microsoft.com/office/drawing/2014/main" id="{890EE5A2-026E-3C52-E3BF-B900CD11F20C}"/>
              </a:ext>
            </a:extLst>
          </p:cNvPr>
          <p:cNvPicPr>
            <a:picLocks noChangeAspect="1"/>
          </p:cNvPicPr>
          <p:nvPr userDrawn="1"/>
        </p:nvPicPr>
        <p:blipFill>
          <a:blip r:embed="rId3"/>
          <a:stretch>
            <a:fillRect/>
          </a:stretch>
        </p:blipFill>
        <p:spPr>
          <a:xfrm>
            <a:off x="3299216" y="4948517"/>
            <a:ext cx="2195233" cy="657126"/>
          </a:xfrm>
          <a:prstGeom prst="rect">
            <a:avLst/>
          </a:prstGeom>
        </p:spPr>
      </p:pic>
      <p:sp>
        <p:nvSpPr>
          <p:cNvPr id="7" name="テキスト ボックス 6">
            <a:extLst>
              <a:ext uri="{FF2B5EF4-FFF2-40B4-BE49-F238E27FC236}">
                <a16:creationId xmlns:a16="http://schemas.microsoft.com/office/drawing/2014/main" id="{FB52E7E5-46D1-2BF8-5D2B-5C70B7AA1512}"/>
              </a:ext>
            </a:extLst>
          </p:cNvPr>
          <p:cNvSpPr txBox="1"/>
          <p:nvPr userDrawn="1"/>
        </p:nvSpPr>
        <p:spPr>
          <a:xfrm>
            <a:off x="963705" y="2733361"/>
            <a:ext cx="7216588" cy="646331"/>
          </a:xfrm>
          <a:prstGeom prst="rect">
            <a:avLst/>
          </a:prstGeom>
          <a:noFill/>
        </p:spPr>
        <p:txBody>
          <a:bodyPr wrap="square">
            <a:spAutoFit/>
          </a:bodyPr>
          <a:lstStyle/>
          <a:p>
            <a:pPr algn="ctr"/>
            <a:r>
              <a:rPr lang="ja-JP" altLang="ja-JP" sz="1800" b="1" kern="100" dirty="0">
                <a:solidFill>
                  <a:srgbClr val="002060"/>
                </a:solidFill>
                <a:effectLst/>
                <a:latin typeface="Noto Sans JP Black" panose="020B0200000000000000" pitchFamily="50" charset="-128"/>
                <a:ea typeface="Noto Sans JP Black" panose="020B0200000000000000" pitchFamily="50" charset="-128"/>
                <a:cs typeface="Times New Roman" panose="02020603050405020304" pitchFamily="18" charset="0"/>
              </a:rPr>
              <a:t>廃棄物・静脈産業に関わるすべてのステークホルダーが、</a:t>
            </a:r>
            <a:br>
              <a:rPr lang="en-US" altLang="ja-JP" sz="1800" b="1" kern="100" dirty="0">
                <a:solidFill>
                  <a:srgbClr val="002060"/>
                </a:solidFill>
                <a:effectLst/>
                <a:latin typeface="Noto Sans JP Black" panose="020B0200000000000000" pitchFamily="50" charset="-128"/>
                <a:ea typeface="Noto Sans JP Black" panose="020B0200000000000000" pitchFamily="50" charset="-128"/>
                <a:cs typeface="Times New Roman" panose="02020603050405020304" pitchFamily="18" charset="0"/>
              </a:rPr>
            </a:br>
            <a:r>
              <a:rPr lang="ja-JP" altLang="ja-JP" sz="1800" b="1" kern="100" dirty="0">
                <a:solidFill>
                  <a:srgbClr val="002060"/>
                </a:solidFill>
                <a:effectLst/>
                <a:latin typeface="Noto Sans JP Black" panose="020B0200000000000000" pitchFamily="50" charset="-128"/>
                <a:ea typeface="Noto Sans JP Black" panose="020B0200000000000000" pitchFamily="50" charset="-128"/>
                <a:cs typeface="Times New Roman" panose="02020603050405020304" pitchFamily="18" charset="0"/>
              </a:rPr>
              <a:t>持続可能な価値を創造できる社会の</a:t>
            </a:r>
            <a:r>
              <a:rPr lang="en-US" altLang="ja-JP" sz="1800" b="1" kern="100" dirty="0">
                <a:solidFill>
                  <a:srgbClr val="002060"/>
                </a:solidFill>
                <a:effectLst/>
                <a:latin typeface="Noto Sans JP Black" panose="020B0200000000000000" pitchFamily="50" charset="-128"/>
                <a:ea typeface="Noto Sans JP Black" panose="020B0200000000000000" pitchFamily="50" charset="-128"/>
                <a:cs typeface="Times New Roman" panose="02020603050405020304" pitchFamily="18" charset="0"/>
              </a:rPr>
              <a:t>“</a:t>
            </a:r>
            <a:r>
              <a:rPr lang="ja-JP" altLang="ja-JP" sz="1800" b="1" kern="100" dirty="0">
                <a:solidFill>
                  <a:srgbClr val="002060"/>
                </a:solidFill>
                <a:effectLst/>
                <a:latin typeface="Noto Sans JP Black" panose="020B0200000000000000" pitchFamily="50" charset="-128"/>
                <a:ea typeface="Noto Sans JP Black" panose="020B0200000000000000" pitchFamily="50" charset="-128"/>
                <a:cs typeface="Times New Roman" panose="02020603050405020304" pitchFamily="18" charset="0"/>
              </a:rPr>
              <a:t>新しいスタンダード</a:t>
            </a:r>
            <a:r>
              <a:rPr lang="en-US" altLang="ja-JP" sz="1800" b="1" kern="100" dirty="0">
                <a:solidFill>
                  <a:srgbClr val="002060"/>
                </a:solidFill>
                <a:effectLst/>
                <a:latin typeface="Noto Sans JP Black" panose="020B0200000000000000" pitchFamily="50" charset="-128"/>
                <a:ea typeface="Noto Sans JP Black" panose="020B0200000000000000" pitchFamily="50" charset="-128"/>
                <a:cs typeface="Times New Roman" panose="02020603050405020304" pitchFamily="18" charset="0"/>
              </a:rPr>
              <a:t>”</a:t>
            </a:r>
            <a:r>
              <a:rPr lang="ja-JP" altLang="ja-JP" sz="1800" b="1" kern="100" dirty="0">
                <a:solidFill>
                  <a:srgbClr val="002060"/>
                </a:solidFill>
                <a:effectLst/>
                <a:latin typeface="Noto Sans JP Black" panose="020B0200000000000000" pitchFamily="50" charset="-128"/>
                <a:ea typeface="Noto Sans JP Black" panose="020B0200000000000000" pitchFamily="50" charset="-128"/>
                <a:cs typeface="Times New Roman" panose="02020603050405020304" pitchFamily="18" charset="0"/>
              </a:rPr>
              <a:t>をつくる</a:t>
            </a:r>
            <a:endParaRPr lang="en-SG" sz="1800" dirty="0">
              <a:solidFill>
                <a:srgbClr val="002060"/>
              </a:solidFill>
              <a:latin typeface="Noto Sans JP Black" panose="020B0200000000000000" pitchFamily="50" charset="-128"/>
              <a:ea typeface="Noto Sans JP Black" panose="020B0200000000000000" pitchFamily="50" charset="-128"/>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DCEB1541-CA99-0860-829F-3ECDA339E77A}"/>
              </a:ext>
            </a:extLst>
          </p:cNvPr>
          <p:cNvGraphicFramePr>
            <a:graphicFrameLocks noChangeAspect="1"/>
          </p:cNvGraphicFramePr>
          <p:nvPr userDrawn="1">
            <p:custDataLst>
              <p:tags r:id="rId1"/>
            </p:custDataLst>
            <p:extLst>
              <p:ext uri="{D42A27DB-BD31-4B8C-83A1-F6EECF244321}">
                <p14:modId xmlns:p14="http://schemas.microsoft.com/office/powerpoint/2010/main" val="219022475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426" imgH="428" progId="TCLayout.ActiveDocument.1">
                  <p:embed/>
                </p:oleObj>
              </mc:Choice>
              <mc:Fallback>
                <p:oleObj name="think-cellスライド" r:id="rId3" imgW="426" imgH="428"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タイトル 1">
            <a:extLst>
              <a:ext uri="{FF2B5EF4-FFF2-40B4-BE49-F238E27FC236}">
                <a16:creationId xmlns:a16="http://schemas.microsoft.com/office/drawing/2014/main" id="{E616D6EC-5D96-6F42-1F71-621A723960FB}"/>
              </a:ext>
            </a:extLst>
          </p:cNvPr>
          <p:cNvSpPr>
            <a:spLocks noGrp="1"/>
          </p:cNvSpPr>
          <p:nvPr>
            <p:ph type="title"/>
          </p:nvPr>
        </p:nvSpPr>
        <p:spPr>
          <a:xfrm>
            <a:off x="628650" y="365125"/>
            <a:ext cx="7886700" cy="1325563"/>
          </a:xfrm>
          <a:prstGeom prst="rect">
            <a:avLst/>
          </a:prstGeom>
        </p:spPr>
        <p:txBody>
          <a:bodyPr vert="horz"/>
          <a:lstStyle>
            <a:lvl1pPr>
              <a:defRPr>
                <a:latin typeface="+mn-ea"/>
                <a:ea typeface="+mn-ea"/>
              </a:defRPr>
            </a:lvl1pPr>
          </a:lstStyle>
          <a:p>
            <a:r>
              <a:rPr kumimoji="1" lang="ja-JP" altLang="en-US" dirty="0"/>
              <a:t>マスター タイトルの書式設定</a:t>
            </a:r>
            <a:endParaRPr kumimoji="1" lang="en-SG" dirty="0"/>
          </a:p>
        </p:txBody>
      </p:sp>
      <p:sp>
        <p:nvSpPr>
          <p:cNvPr id="3" name="コンテンツ プレースホルダー 2">
            <a:extLst>
              <a:ext uri="{FF2B5EF4-FFF2-40B4-BE49-F238E27FC236}">
                <a16:creationId xmlns:a16="http://schemas.microsoft.com/office/drawing/2014/main" id="{8E1160F4-5C7F-FDB9-CA05-1A2D1542B772}"/>
              </a:ext>
            </a:extLst>
          </p:cNvPr>
          <p:cNvSpPr>
            <a:spLocks noGrp="1"/>
          </p:cNvSpPr>
          <p:nvPr>
            <p:ph idx="1"/>
          </p:nvPr>
        </p:nvSpPr>
        <p:spPr>
          <a:xfrm>
            <a:off x="628650" y="1825625"/>
            <a:ext cx="7886700" cy="4351338"/>
          </a:xfrm>
          <a:prstGeom prst="rect">
            <a:avLst/>
          </a:prstGeom>
        </p:spPr>
        <p:txBody>
          <a:bodyPr/>
          <a:lstStyle>
            <a:lvl1pPr>
              <a:defRPr>
                <a:latin typeface="+mn-ea"/>
                <a:ea typeface="+mn-ea"/>
              </a:defRPr>
            </a:lvl1pPr>
            <a:lvl2pPr>
              <a:defRPr>
                <a:latin typeface="+mn-ea"/>
                <a:ea typeface="+mn-ea"/>
              </a:defRPr>
            </a:lvl2pPr>
            <a:lvl3pPr>
              <a:defRPr>
                <a:latin typeface="+mn-ea"/>
                <a:ea typeface="+mn-ea"/>
              </a:defRPr>
            </a:lvl3pPr>
            <a:lvl4pPr>
              <a:defRPr>
                <a:latin typeface="+mn-ea"/>
                <a:ea typeface="+mn-ea"/>
              </a:defRPr>
            </a:lvl4pPr>
            <a:lvl5pPr>
              <a:defRPr>
                <a:latin typeface="+mn-ea"/>
                <a:ea typeface="+mn-ea"/>
              </a:defRPr>
            </a:lvl5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endParaRPr kumimoji="1" lang="en-SG"/>
          </a:p>
        </p:txBody>
      </p:sp>
      <p:sp>
        <p:nvSpPr>
          <p:cNvPr id="4" name="スライド番号プレースホルダー 3">
            <a:extLst>
              <a:ext uri="{FF2B5EF4-FFF2-40B4-BE49-F238E27FC236}">
                <a16:creationId xmlns:a16="http://schemas.microsoft.com/office/drawing/2014/main" id="{3DAB1FE0-D611-9402-6681-751C65688F98}"/>
              </a:ext>
            </a:extLst>
          </p:cNvPr>
          <p:cNvSpPr>
            <a:spLocks noGrp="1"/>
          </p:cNvSpPr>
          <p:nvPr>
            <p:ph type="sldNum" idx="10"/>
          </p:nvPr>
        </p:nvSpPr>
        <p:spPr/>
        <p:txBody>
          <a:bodyPr/>
          <a:lstStyle/>
          <a:p>
            <a:pPr marL="0" lvl="0" indent="0" algn="r" rtl="0">
              <a:spcBef>
                <a:spcPts val="0"/>
              </a:spcBef>
              <a:spcAft>
                <a:spcPts val="0"/>
              </a:spcAft>
              <a:buNone/>
            </a:pPr>
            <a:fld id="{00000000-1234-1234-1234-123412341234}" type="slidenum">
              <a:rPr lang="en-US" altLang="ja" smtClean="0"/>
              <a:t>‹#›</a:t>
            </a:fld>
            <a:endParaRPr lang="ja" altLang="en-US"/>
          </a:p>
        </p:txBody>
      </p:sp>
    </p:spTree>
    <p:extLst>
      <p:ext uri="{BB962C8B-B14F-4D97-AF65-F5344CB8AC3E}">
        <p14:creationId xmlns:p14="http://schemas.microsoft.com/office/powerpoint/2010/main" val="41806569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oleObject" Target="../embeddings/oleObject1.bin"/><Relationship Id="rId3" Type="http://schemas.openxmlformats.org/officeDocument/2006/relationships/slideLayout" Target="../slideLayouts/slideLayout3.xml"/><Relationship Id="rId7" Type="http://schemas.openxmlformats.org/officeDocument/2006/relationships/tags" Target="../tags/tag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graphicFrame>
        <p:nvGraphicFramePr>
          <p:cNvPr id="2" name="think-cell data - do not delete" hidden="1">
            <a:extLst>
              <a:ext uri="{FF2B5EF4-FFF2-40B4-BE49-F238E27FC236}">
                <a16:creationId xmlns:a16="http://schemas.microsoft.com/office/drawing/2014/main" id="{929F78EA-4BC9-3971-31A5-5879A0BCCF52}"/>
              </a:ext>
            </a:extLst>
          </p:cNvPr>
          <p:cNvGraphicFramePr>
            <a:graphicFrameLocks noChangeAspect="1"/>
          </p:cNvGraphicFramePr>
          <p:nvPr userDrawn="1">
            <p:custDataLst>
              <p:tags r:id="rId7"/>
            </p:custDataLst>
            <p:extLst>
              <p:ext uri="{D42A27DB-BD31-4B8C-83A1-F6EECF244321}">
                <p14:modId xmlns:p14="http://schemas.microsoft.com/office/powerpoint/2010/main" val="151886765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8" imgW="443" imgH="443" progId="TCLayout.ActiveDocument.1">
                  <p:embed/>
                </p:oleObj>
              </mc:Choice>
              <mc:Fallback>
                <p:oleObj name="think-cellスライド" r:id="rId8" imgW="443" imgH="443" progId="TCLayout.ActiveDocument.1">
                  <p:embed/>
                  <p:pic>
                    <p:nvPicPr>
                      <p:cNvPr id="0" name=""/>
                      <p:cNvPicPr/>
                      <p:nvPr/>
                    </p:nvPicPr>
                    <p:blipFill>
                      <a:blip r:embed="rId9"/>
                      <a:stretch>
                        <a:fillRect/>
                      </a:stretch>
                    </p:blipFill>
                    <p:spPr>
                      <a:xfrm>
                        <a:off x="1588" y="1588"/>
                        <a:ext cx="1588" cy="1588"/>
                      </a:xfrm>
                      <a:prstGeom prst="rect">
                        <a:avLst/>
                      </a:prstGeom>
                    </p:spPr>
                  </p:pic>
                </p:oleObj>
              </mc:Fallback>
            </mc:AlternateContent>
          </a:graphicData>
        </a:graphic>
      </p:graphicFrame>
      <p:sp>
        <p:nvSpPr>
          <p:cNvPr id="8" name="Google Shape;8;p1"/>
          <p:cNvSpPr txBox="1">
            <a:spLocks noGrp="1"/>
          </p:cNvSpPr>
          <p:nvPr>
            <p:ph type="sldNum" idx="12"/>
          </p:nvPr>
        </p:nvSpPr>
        <p:spPr>
          <a:xfrm>
            <a:off x="8472458" y="6217622"/>
            <a:ext cx="548700" cy="5247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ja"/>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6.emf"/><Relationship Id="rId4" Type="http://schemas.openxmlformats.org/officeDocument/2006/relationships/oleObject" Target="../embeddings/oleObject3.bin"/></Relationships>
</file>

<file path=ppt/slides/_rels/slide11.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oleObject" Target="../embeddings/oleObject6.bin"/><Relationship Id="rId7" Type="http://schemas.openxmlformats.org/officeDocument/2006/relationships/image" Target="../media/image27.svg"/><Relationship Id="rId2" Type="http://schemas.openxmlformats.org/officeDocument/2006/relationships/slideLayout" Target="../slideLayouts/slideLayout3.xml"/><Relationship Id="rId1" Type="http://schemas.openxmlformats.org/officeDocument/2006/relationships/tags" Target="../tags/tag9.xml"/><Relationship Id="rId6" Type="http://schemas.openxmlformats.org/officeDocument/2006/relationships/image" Target="../media/image26.png"/><Relationship Id="rId11" Type="http://schemas.openxmlformats.org/officeDocument/2006/relationships/image" Target="../media/image11.svg"/><Relationship Id="rId5" Type="http://schemas.openxmlformats.org/officeDocument/2006/relationships/image" Target="../media/image25.jpg"/><Relationship Id="rId10" Type="http://schemas.openxmlformats.org/officeDocument/2006/relationships/image" Target="../media/image10.png"/><Relationship Id="rId4" Type="http://schemas.openxmlformats.org/officeDocument/2006/relationships/image" Target="../media/image6.emf"/><Relationship Id="rId9" Type="http://schemas.openxmlformats.org/officeDocument/2006/relationships/image" Target="../media/image9.sv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10.xml"/><Relationship Id="rId5" Type="http://schemas.openxmlformats.org/officeDocument/2006/relationships/image" Target="../media/image6.emf"/><Relationship Id="rId4" Type="http://schemas.openxmlformats.org/officeDocument/2006/relationships/oleObject" Target="../embeddings/oleObject3.bin"/></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3.xml"/><Relationship Id="rId1" Type="http://schemas.openxmlformats.org/officeDocument/2006/relationships/tags" Target="../tags/tag11.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6.e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5.png"/><Relationship Id="rId5" Type="http://schemas.openxmlformats.org/officeDocument/2006/relationships/image" Target="../media/image6.emf"/><Relationship Id="rId4" Type="http://schemas.openxmlformats.org/officeDocument/2006/relationships/oleObject" Target="../embeddings/oleObject3.bin"/></Relationships>
</file>

<file path=ppt/slides/_rels/slide20.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svg"/><Relationship Id="rId7" Type="http://schemas.openxmlformats.org/officeDocument/2006/relationships/image" Target="../media/image40.svg"/><Relationship Id="rId12" Type="http://schemas.openxmlformats.org/officeDocument/2006/relationships/image" Target="../media/image45.svg"/><Relationship Id="rId2" Type="http://schemas.openxmlformats.org/officeDocument/2006/relationships/image" Target="../media/image35.png"/><Relationship Id="rId16" Type="http://schemas.openxmlformats.org/officeDocument/2006/relationships/image" Target="../media/image49.svg"/><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svg"/><Relationship Id="rId15" Type="http://schemas.openxmlformats.org/officeDocument/2006/relationships/image" Target="../media/image4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svg"/><Relationship Id="rId14" Type="http://schemas.openxmlformats.org/officeDocument/2006/relationships/image" Target="../media/image47.sv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tags" Target="../tags/tag12.xml"/><Relationship Id="rId5" Type="http://schemas.openxmlformats.org/officeDocument/2006/relationships/image" Target="../media/image6.emf"/><Relationship Id="rId4" Type="http://schemas.openxmlformats.org/officeDocument/2006/relationships/oleObject" Target="../embeddings/oleObject3.bin"/></Relationships>
</file>

<file path=ppt/slides/_rels/slide23.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3.xml"/><Relationship Id="rId1" Type="http://schemas.openxmlformats.org/officeDocument/2006/relationships/tags" Target="../tags/tag13.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6.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14.xml"/><Relationship Id="rId5" Type="http://schemas.openxmlformats.org/officeDocument/2006/relationships/image" Target="../media/image6.emf"/><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5.xml"/><Relationship Id="rId5" Type="http://schemas.openxmlformats.org/officeDocument/2006/relationships/image" Target="../media/image6.emf"/><Relationship Id="rId4" Type="http://schemas.openxmlformats.org/officeDocument/2006/relationships/oleObject" Target="../embeddings/oleObject3.bin"/></Relationships>
</file>

<file path=ppt/slides/_rels/slide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11.svg"/><Relationship Id="rId3" Type="http://schemas.openxmlformats.org/officeDocument/2006/relationships/oleObject" Target="../embeddings/oleObject4.bin"/><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6.xml"/><Relationship Id="rId6" Type="http://schemas.openxmlformats.org/officeDocument/2006/relationships/image" Target="../media/image9.svg"/><Relationship Id="rId11" Type="http://schemas.openxmlformats.org/officeDocument/2006/relationships/image" Target="../media/image14.jpg"/><Relationship Id="rId5" Type="http://schemas.openxmlformats.org/officeDocument/2006/relationships/image" Target="../media/image8.png"/><Relationship Id="rId10" Type="http://schemas.openxmlformats.org/officeDocument/2006/relationships/image" Target="../media/image13.svg"/><Relationship Id="rId4" Type="http://schemas.openxmlformats.org/officeDocument/2006/relationships/image" Target="../media/image6.emf"/><Relationship Id="rId9"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xml"/><Relationship Id="rId1" Type="http://schemas.openxmlformats.org/officeDocument/2006/relationships/tags" Target="../tags/tag7.xml"/><Relationship Id="rId6" Type="http://schemas.openxmlformats.org/officeDocument/2006/relationships/image" Target="../media/image16.svg"/><Relationship Id="rId5" Type="http://schemas.openxmlformats.org/officeDocument/2006/relationships/image" Target="../media/image15.png"/><Relationship Id="rId4" Type="http://schemas.openxmlformats.org/officeDocument/2006/relationships/image" Target="../media/image6.emf"/></Relationships>
</file>

<file path=ppt/slides/_rels/slide9.xml.rels><?xml version="1.0" encoding="UTF-8" standalone="yes"?>
<Relationships xmlns="http://schemas.openxmlformats.org/package/2006/relationships"><Relationship Id="rId3" Type="http://schemas.openxmlformats.org/officeDocument/2006/relationships/image" Target="../media/image18.svg"/><Relationship Id="rId7" Type="http://schemas.openxmlformats.org/officeDocument/2006/relationships/image" Target="../media/image22.svg"/><Relationship Id="rId2" Type="http://schemas.openxmlformats.org/officeDocument/2006/relationships/image" Target="../media/image17.png"/><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sv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6"/>
        <p:cNvGrpSpPr/>
        <p:nvPr/>
      </p:nvGrpSpPr>
      <p:grpSpPr>
        <a:xfrm>
          <a:off x="0" y="0"/>
          <a:ext cx="0" cy="0"/>
          <a:chOff x="0" y="0"/>
          <a:chExt cx="0" cy="0"/>
        </a:xfrm>
      </p:grpSpPr>
      <p:sp>
        <p:nvSpPr>
          <p:cNvPr id="37" name="Google Shape;37;p6"/>
          <p:cNvSpPr txBox="1"/>
          <p:nvPr/>
        </p:nvSpPr>
        <p:spPr>
          <a:xfrm>
            <a:off x="370925" y="2494450"/>
            <a:ext cx="4746000" cy="615523"/>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ja" sz="2800" b="1" dirty="0">
                <a:latin typeface="Meiryo UI" panose="020B0604030504040204" pitchFamily="50" charset="-128"/>
                <a:ea typeface="Meiryo UI" panose="020B0604030504040204" pitchFamily="50" charset="-128"/>
              </a:rPr>
              <a:t>当社概要とサービスのご紹介</a:t>
            </a:r>
            <a:endParaRPr sz="2800" b="1" dirty="0">
              <a:latin typeface="Meiryo UI" panose="020B0604030504040204" pitchFamily="50" charset="-128"/>
              <a:ea typeface="Meiryo UI" panose="020B0604030504040204" pitchFamily="50" charset="-128"/>
            </a:endParaRPr>
          </a:p>
        </p:txBody>
      </p:sp>
      <p:pic>
        <p:nvPicPr>
          <p:cNvPr id="3" name="図 2" descr="ロゴ&#10;&#10;自動的に生成された説明">
            <a:extLst>
              <a:ext uri="{FF2B5EF4-FFF2-40B4-BE49-F238E27FC236}">
                <a16:creationId xmlns:a16="http://schemas.microsoft.com/office/drawing/2014/main" id="{BD542966-AAFA-23B9-06FF-5A6C32CA258E}"/>
              </a:ext>
            </a:extLst>
          </p:cNvPr>
          <p:cNvPicPr>
            <a:picLocks noChangeAspect="1"/>
          </p:cNvPicPr>
          <p:nvPr/>
        </p:nvPicPr>
        <p:blipFill>
          <a:blip r:embed="rId3"/>
          <a:stretch>
            <a:fillRect/>
          </a:stretch>
        </p:blipFill>
        <p:spPr>
          <a:xfrm>
            <a:off x="370925" y="1751694"/>
            <a:ext cx="1844898" cy="552256"/>
          </a:xfrm>
          <a:prstGeom prst="rect">
            <a:avLst/>
          </a:prstGeom>
        </p:spPr>
      </p:pic>
      <p:sp>
        <p:nvSpPr>
          <p:cNvPr id="2" name="Google Shape;37;p6">
            <a:extLst>
              <a:ext uri="{FF2B5EF4-FFF2-40B4-BE49-F238E27FC236}">
                <a16:creationId xmlns:a16="http://schemas.microsoft.com/office/drawing/2014/main" id="{744D7603-092E-B317-FE37-91DE7FD09AA8}"/>
              </a:ext>
            </a:extLst>
          </p:cNvPr>
          <p:cNvSpPr txBox="1"/>
          <p:nvPr/>
        </p:nvSpPr>
        <p:spPr>
          <a:xfrm>
            <a:off x="370925" y="4041310"/>
            <a:ext cx="4746000" cy="430857"/>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altLang="ja-JP" sz="1600" b="1" dirty="0">
                <a:latin typeface="Meiryo UI" panose="020B0604030504040204" pitchFamily="50" charset="-128"/>
                <a:ea typeface="Meiryo UI" panose="020B0604030504040204" pitchFamily="50" charset="-128"/>
              </a:rPr>
              <a:t>2026</a:t>
            </a:r>
            <a:r>
              <a:rPr lang="ja-JP" altLang="en-US" sz="1600" b="1" dirty="0">
                <a:latin typeface="Meiryo UI" panose="020B0604030504040204" pitchFamily="50" charset="-128"/>
                <a:ea typeface="Meiryo UI" panose="020B0604030504040204" pitchFamily="50" charset="-128"/>
              </a:rPr>
              <a:t>年</a:t>
            </a:r>
            <a:r>
              <a:rPr lang="en-US" altLang="ja-JP" sz="1600" b="1" dirty="0">
                <a:latin typeface="Meiryo UI" panose="020B0604030504040204" pitchFamily="50" charset="-128"/>
                <a:ea typeface="Meiryo UI" panose="020B0604030504040204" pitchFamily="50" charset="-128"/>
              </a:rPr>
              <a:t>2</a:t>
            </a:r>
            <a:r>
              <a:rPr lang="ja-JP" altLang="en-US" sz="1600" b="1" dirty="0">
                <a:latin typeface="Meiryo UI" panose="020B0604030504040204" pitchFamily="50" charset="-128"/>
                <a:ea typeface="Meiryo UI" panose="020B0604030504040204" pitchFamily="50" charset="-128"/>
              </a:rPr>
              <a:t>月版</a:t>
            </a:r>
            <a:endParaRPr sz="1600" b="1" dirty="0">
              <a:latin typeface="Meiryo UI" panose="020B0604030504040204" pitchFamily="50" charset="-128"/>
              <a:ea typeface="Meiryo UI" panose="020B0604030504040204" pitchFamily="50" charset="-12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2">
          <a:extLst>
            <a:ext uri="{FF2B5EF4-FFF2-40B4-BE49-F238E27FC236}">
              <a16:creationId xmlns:a16="http://schemas.microsoft.com/office/drawing/2014/main" id="{BA6D8527-EF7C-B886-B9FD-E4B890FA1465}"/>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A42B8A6-7F62-44AB-C8B0-A713CB18BF36}"/>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4" imgW="426" imgH="428" progId="TCLayout.ActiveDocument.1">
                  <p:embed/>
                </p:oleObj>
              </mc:Choice>
              <mc:Fallback>
                <p:oleObj name="think-cellスライド" r:id="rId4" imgW="426" imgH="428" progId="TCLayout.ActiveDocument.1">
                  <p:embed/>
                  <p:pic>
                    <p:nvPicPr>
                      <p:cNvPr id="8" name="think-cell data - do not delete" hidden="1">
                        <a:extLst>
                          <a:ext uri="{FF2B5EF4-FFF2-40B4-BE49-F238E27FC236}">
                            <a16:creationId xmlns:a16="http://schemas.microsoft.com/office/drawing/2014/main" id="{1A42B8A6-7F62-44AB-C8B0-A713CB18BF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3" name="Google Shape;43;p7">
            <a:extLst>
              <a:ext uri="{FF2B5EF4-FFF2-40B4-BE49-F238E27FC236}">
                <a16:creationId xmlns:a16="http://schemas.microsoft.com/office/drawing/2014/main" id="{3C19562E-0BF6-6112-9281-BD35A42F332F}"/>
              </a:ext>
            </a:extLst>
          </p:cNvPr>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latin typeface="Meiryo UI" panose="020B0604030504040204" pitchFamily="50" charset="-128"/>
                <a:ea typeface="Meiryo UI" panose="020B0604030504040204" pitchFamily="50" charset="-128"/>
              </a:rPr>
              <a:t>10</a:t>
            </a:fld>
            <a:endParaRPr>
              <a:latin typeface="Meiryo UI" panose="020B0604030504040204" pitchFamily="50" charset="-128"/>
              <a:ea typeface="Meiryo UI" panose="020B0604030504040204" pitchFamily="50" charset="-128"/>
            </a:endParaRPr>
          </a:p>
        </p:txBody>
      </p:sp>
      <p:sp>
        <p:nvSpPr>
          <p:cNvPr id="44" name="Google Shape;44;p7">
            <a:extLst>
              <a:ext uri="{FF2B5EF4-FFF2-40B4-BE49-F238E27FC236}">
                <a16:creationId xmlns:a16="http://schemas.microsoft.com/office/drawing/2014/main" id="{565174BC-86A9-9B36-F902-1BE1CC078216}"/>
              </a:ext>
            </a:extLst>
          </p:cNvPr>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latin typeface="Meiryo UI" panose="020B0604030504040204" pitchFamily="50" charset="-128"/>
                <a:ea typeface="Meiryo UI" panose="020B0604030504040204" pitchFamily="50" charset="-128"/>
              </a:rPr>
              <a:t>10</a:t>
            </a:fld>
            <a:endParaRPr>
              <a:latin typeface="Meiryo UI" panose="020B0604030504040204" pitchFamily="50" charset="-128"/>
              <a:ea typeface="Meiryo UI" panose="020B0604030504040204" pitchFamily="50" charset="-128"/>
            </a:endParaRPr>
          </a:p>
        </p:txBody>
      </p:sp>
      <p:sp>
        <p:nvSpPr>
          <p:cNvPr id="45" name="Google Shape;45;p7">
            <a:extLst>
              <a:ext uri="{FF2B5EF4-FFF2-40B4-BE49-F238E27FC236}">
                <a16:creationId xmlns:a16="http://schemas.microsoft.com/office/drawing/2014/main" id="{E149C16C-1BBE-C20D-D909-3EF9F7CFEA51}"/>
              </a:ext>
            </a:extLst>
          </p:cNvPr>
          <p:cNvSpPr txBox="1">
            <a:spLocks noGrp="1"/>
          </p:cNvSpPr>
          <p:nvPr>
            <p:ph type="sldNum" idx="4294967295"/>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latin typeface="Meiryo UI" panose="020B0604030504040204" pitchFamily="50" charset="-128"/>
                <a:ea typeface="Meiryo UI" panose="020B0604030504040204" pitchFamily="50" charset="-128"/>
              </a:rPr>
              <a:t>10</a:t>
            </a:fld>
            <a:endParaRPr>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1D7EDBAD-A29C-021D-6E87-7BAD12BE230B}"/>
              </a:ext>
            </a:extLst>
          </p:cNvPr>
          <p:cNvSpPr/>
          <p:nvPr/>
        </p:nvSpPr>
        <p:spPr>
          <a:xfrm>
            <a:off x="0" y="0"/>
            <a:ext cx="9144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sp>
        <p:nvSpPr>
          <p:cNvPr id="5" name="テキスト ボックス 4">
            <a:extLst>
              <a:ext uri="{FF2B5EF4-FFF2-40B4-BE49-F238E27FC236}">
                <a16:creationId xmlns:a16="http://schemas.microsoft.com/office/drawing/2014/main" id="{A00FBE11-76DF-AD31-4AC4-62834CFC80A2}"/>
              </a:ext>
            </a:extLst>
          </p:cNvPr>
          <p:cNvSpPr txBox="1"/>
          <p:nvPr/>
        </p:nvSpPr>
        <p:spPr>
          <a:xfrm>
            <a:off x="259080" y="6479972"/>
            <a:ext cx="3284220" cy="261610"/>
          </a:xfrm>
          <a:prstGeom prst="rect">
            <a:avLst/>
          </a:prstGeom>
          <a:noFill/>
        </p:spPr>
        <p:txBody>
          <a:bodyPr wrap="square" rtlCol="0">
            <a:spAutoFit/>
          </a:bodyPr>
          <a:lstStyle/>
          <a:p>
            <a:r>
              <a:rPr kumimoji="1" lang="en-US" altLang="ja-JP" sz="1050" dirty="0">
                <a:solidFill>
                  <a:schemeClr val="bg1"/>
                </a:solidFill>
              </a:rPr>
              <a:t>Canopus </a:t>
            </a:r>
            <a:r>
              <a:rPr kumimoji="1" lang="en-US" altLang="ja-JP" sz="1050" dirty="0" err="1">
                <a:solidFill>
                  <a:schemeClr val="bg1"/>
                </a:solidFill>
              </a:rPr>
              <a:t>inc</a:t>
            </a:r>
            <a:r>
              <a:rPr kumimoji="1" lang="en-US" altLang="ja-JP" sz="1050" dirty="0">
                <a:solidFill>
                  <a:schemeClr val="bg1"/>
                </a:solidFill>
              </a:rPr>
              <a:t>, all rights reserved</a:t>
            </a:r>
            <a:endParaRPr kumimoji="1" lang="en-SG" sz="1050" dirty="0">
              <a:solidFill>
                <a:schemeClr val="bg1"/>
              </a:solidFill>
            </a:endParaRPr>
          </a:p>
        </p:txBody>
      </p:sp>
      <p:sp>
        <p:nvSpPr>
          <p:cNvPr id="7" name="テキスト ボックス 6">
            <a:extLst>
              <a:ext uri="{FF2B5EF4-FFF2-40B4-BE49-F238E27FC236}">
                <a16:creationId xmlns:a16="http://schemas.microsoft.com/office/drawing/2014/main" id="{DA5C445D-7A7A-AF6F-3A49-B77196AF5DB6}"/>
              </a:ext>
            </a:extLst>
          </p:cNvPr>
          <p:cNvSpPr txBox="1"/>
          <p:nvPr/>
        </p:nvSpPr>
        <p:spPr>
          <a:xfrm>
            <a:off x="701040" y="2184142"/>
            <a:ext cx="6934200" cy="1077218"/>
          </a:xfrm>
          <a:prstGeom prst="rect">
            <a:avLst/>
          </a:prstGeom>
          <a:noFill/>
        </p:spPr>
        <p:txBody>
          <a:bodyPr wrap="square" rtlCol="0">
            <a:spAutoFit/>
          </a:bodyPr>
          <a:lstStyle/>
          <a:p>
            <a:r>
              <a:rPr kumimoji="1" lang="ja-JP" altLang="en-US" sz="3200" b="1" dirty="0">
                <a:solidFill>
                  <a:schemeClr val="bg1"/>
                </a:solidFill>
              </a:rPr>
              <a:t>０２</a:t>
            </a:r>
            <a:r>
              <a:rPr kumimoji="1" lang="en-US" altLang="ja-JP" sz="3200" b="1" dirty="0">
                <a:solidFill>
                  <a:schemeClr val="bg1"/>
                </a:solidFill>
              </a:rPr>
              <a:t>	</a:t>
            </a:r>
            <a:r>
              <a:rPr kumimoji="1" lang="ja-JP" altLang="en-US" sz="3200" b="1" dirty="0">
                <a:solidFill>
                  <a:schemeClr val="bg1"/>
                </a:solidFill>
              </a:rPr>
              <a:t>　サービス紹介</a:t>
            </a:r>
            <a:endParaRPr kumimoji="1" lang="en-US" altLang="ja-JP" sz="3200" b="1" dirty="0">
              <a:solidFill>
                <a:schemeClr val="bg1"/>
              </a:solidFill>
            </a:endParaRPr>
          </a:p>
          <a:p>
            <a:r>
              <a:rPr kumimoji="1" lang="ja-JP" altLang="en-US" sz="3200" b="1" dirty="0">
                <a:solidFill>
                  <a:schemeClr val="bg1"/>
                </a:solidFill>
              </a:rPr>
              <a:t>　　　　～　廃棄物</a:t>
            </a:r>
            <a:r>
              <a:rPr kumimoji="1" lang="en-US" altLang="ja-JP" sz="3200" b="1" dirty="0">
                <a:solidFill>
                  <a:schemeClr val="bg1"/>
                </a:solidFill>
              </a:rPr>
              <a:t>BPO</a:t>
            </a:r>
            <a:r>
              <a:rPr kumimoji="1" lang="ja-JP" altLang="en-US" sz="3200" b="1" dirty="0">
                <a:solidFill>
                  <a:schemeClr val="bg1"/>
                </a:solidFill>
              </a:rPr>
              <a:t>　～</a:t>
            </a:r>
            <a:endParaRPr kumimoji="1" lang="en-US" altLang="ja-JP" sz="3200" b="1" dirty="0">
              <a:solidFill>
                <a:schemeClr val="bg1"/>
              </a:solidFill>
            </a:endParaRPr>
          </a:p>
        </p:txBody>
      </p:sp>
    </p:spTree>
    <p:extLst>
      <p:ext uri="{BB962C8B-B14F-4D97-AF65-F5344CB8AC3E}">
        <p14:creationId xmlns:p14="http://schemas.microsoft.com/office/powerpoint/2010/main" val="42430546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28A54E-C70B-F389-FC0D-E956604BB8AA}"/>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973246F-8399-FA2C-1435-5099DE48C87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latin typeface="+mn-ea"/>
                <a:ea typeface="+mn-ea"/>
              </a:rPr>
              <a:t>11</a:t>
            </a:fld>
            <a:endParaRPr lang="ja" altLang="en-US">
              <a:latin typeface="+mn-ea"/>
              <a:ea typeface="+mn-ea"/>
            </a:endParaRPr>
          </a:p>
        </p:txBody>
      </p:sp>
      <p:sp>
        <p:nvSpPr>
          <p:cNvPr id="5" name="コンテンツ プレースホルダー 4">
            <a:extLst>
              <a:ext uri="{FF2B5EF4-FFF2-40B4-BE49-F238E27FC236}">
                <a16:creationId xmlns:a16="http://schemas.microsoft.com/office/drawing/2014/main" id="{AC366043-5F2B-976C-03B5-D4BDFAED38F5}"/>
              </a:ext>
            </a:extLst>
          </p:cNvPr>
          <p:cNvSpPr>
            <a:spLocks noGrp="1"/>
          </p:cNvSpPr>
          <p:nvPr>
            <p:ph sz="quarter" idx="11"/>
          </p:nvPr>
        </p:nvSpPr>
        <p:spPr>
          <a:xfrm>
            <a:off x="202448" y="626668"/>
            <a:ext cx="8781896" cy="397536"/>
          </a:xfrm>
        </p:spPr>
        <p:txBody>
          <a:bodyPr>
            <a:noAutofit/>
          </a:bodyPr>
          <a:lstStyle/>
          <a:p>
            <a:pPr marL="0" indent="0">
              <a:buNone/>
            </a:pPr>
            <a:r>
              <a:rPr kumimoji="1" lang="ja-JP" altLang="en-US" b="1" dirty="0">
                <a:solidFill>
                  <a:schemeClr val="tx1"/>
                </a:solidFill>
                <a:latin typeface="+mn-ea"/>
                <a:ea typeface="+mn-ea"/>
              </a:rPr>
              <a:t>地域別に管理されている貴社の廃棄物処理の業者管理を一元化し、業務効率化、コストの適正化、</a:t>
            </a:r>
            <a:r>
              <a:rPr kumimoji="1" lang="en-US" altLang="ja-JP" b="1" dirty="0">
                <a:solidFill>
                  <a:schemeClr val="tx1"/>
                </a:solidFill>
                <a:latin typeface="+mn-ea"/>
                <a:ea typeface="+mn-ea"/>
              </a:rPr>
              <a:t>ESG</a:t>
            </a:r>
            <a:r>
              <a:rPr kumimoji="1" lang="ja-JP" altLang="en-US" b="1" dirty="0">
                <a:solidFill>
                  <a:schemeClr val="tx1"/>
                </a:solidFill>
                <a:latin typeface="+mn-ea"/>
                <a:ea typeface="+mn-ea"/>
              </a:rPr>
              <a:t>経営の促進、を貴社に代わって実現</a:t>
            </a:r>
          </a:p>
        </p:txBody>
      </p:sp>
      <p:sp>
        <p:nvSpPr>
          <p:cNvPr id="6" name="コンテンツ プレースホルダー 3">
            <a:extLst>
              <a:ext uri="{FF2B5EF4-FFF2-40B4-BE49-F238E27FC236}">
                <a16:creationId xmlns:a16="http://schemas.microsoft.com/office/drawing/2014/main" id="{FA3B3561-E8F3-5DF4-3142-B24375EE4362}"/>
              </a:ext>
            </a:extLst>
          </p:cNvPr>
          <p:cNvSpPr>
            <a:spLocks noGrp="1"/>
          </p:cNvSpPr>
          <p:nvPr>
            <p:ph sz="quarter" idx="14"/>
          </p:nvPr>
        </p:nvSpPr>
        <p:spPr>
          <a:xfrm>
            <a:off x="0" y="139972"/>
            <a:ext cx="6905358" cy="397536"/>
          </a:xfrm>
        </p:spPr>
        <p:txBody>
          <a:bodyPr/>
          <a:lstStyle/>
          <a:p>
            <a:r>
              <a:rPr kumimoji="1" lang="ja-JP" altLang="en-US" dirty="0"/>
              <a:t>廃棄物マネジメント</a:t>
            </a:r>
            <a:r>
              <a:rPr kumimoji="1" lang="en-US" altLang="ja-JP" dirty="0"/>
              <a:t>BPO</a:t>
            </a:r>
            <a:r>
              <a:rPr kumimoji="1" lang="ja-JP" altLang="en-US" dirty="0"/>
              <a:t>をご活用いただくメリット</a:t>
            </a:r>
            <a:endParaRPr kumimoji="1" lang="en-US" altLang="ja-JP" dirty="0">
              <a:latin typeface="+mn-ea"/>
            </a:endParaRPr>
          </a:p>
        </p:txBody>
      </p:sp>
      <p:sp>
        <p:nvSpPr>
          <p:cNvPr id="52" name="正方形/長方形 51">
            <a:extLst>
              <a:ext uri="{FF2B5EF4-FFF2-40B4-BE49-F238E27FC236}">
                <a16:creationId xmlns:a16="http://schemas.microsoft.com/office/drawing/2014/main" id="{64ED55A1-757E-3706-89C6-499D03907B25}"/>
              </a:ext>
            </a:extLst>
          </p:cNvPr>
          <p:cNvSpPr/>
          <p:nvPr/>
        </p:nvSpPr>
        <p:spPr>
          <a:xfrm>
            <a:off x="262759" y="3268980"/>
            <a:ext cx="840200" cy="1371600"/>
          </a:xfrm>
          <a:prstGeom prst="rect">
            <a:avLst/>
          </a:prstGeom>
          <a:solidFill>
            <a:schemeClr val="accent1">
              <a:lumMod val="5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251" tIns="22251" rIns="22251" bIns="22251" numCol="1" spcCol="38100" rtlCol="0" anchor="ctr">
            <a:noAutofit/>
          </a:bodyPr>
          <a:lstStyle/>
          <a:p>
            <a:pPr marL="0" marR="0" lvl="0" indent="0" algn="ctr" defTabSz="454789" rtl="0" eaLnBrk="1" fontAlgn="auto" latinLnBrk="0" hangingPunct="0">
              <a:lnSpc>
                <a:spcPct val="100000"/>
              </a:lnSpc>
              <a:spcBef>
                <a:spcPts val="0"/>
              </a:spcBef>
              <a:spcAft>
                <a:spcPts val="0"/>
              </a:spcAft>
              <a:buClrTx/>
              <a:buSzTx/>
              <a:buFontTx/>
              <a:buNone/>
              <a:tabLst/>
              <a:defRPr/>
            </a:pPr>
            <a:r>
              <a:rPr lang="ja-JP" altLang="en-US" b="1" dirty="0">
                <a:solidFill>
                  <a:schemeClr val="bg1"/>
                </a:solidFill>
                <a:latin typeface="+mn-ea"/>
                <a:ea typeface="+mn-ea"/>
                <a:sym typeface="ヒラギノ角ゴ ProN W3"/>
              </a:rPr>
              <a:t>当社の</a:t>
            </a:r>
            <a:endParaRPr lang="en-US" altLang="ja-JP" b="1" dirty="0">
              <a:solidFill>
                <a:schemeClr val="bg1"/>
              </a:solidFill>
              <a:latin typeface="+mn-ea"/>
              <a:ea typeface="+mn-ea"/>
              <a:sym typeface="ヒラギノ角ゴ ProN W3"/>
            </a:endParaRPr>
          </a:p>
          <a:p>
            <a:pPr marL="0" marR="0" lvl="0" indent="0" algn="ctr" defTabSz="454789" rtl="0" eaLnBrk="1" fontAlgn="auto" latinLnBrk="0" hangingPunct="0">
              <a:lnSpc>
                <a:spcPct val="100000"/>
              </a:lnSpc>
              <a:spcBef>
                <a:spcPts val="0"/>
              </a:spcBef>
              <a:spcAft>
                <a:spcPts val="0"/>
              </a:spcAft>
              <a:buClrTx/>
              <a:buSzTx/>
              <a:buFontTx/>
              <a:buNone/>
              <a:tabLst/>
              <a:defRPr/>
            </a:pPr>
            <a:r>
              <a:rPr kumimoji="0" lang="ja-JP" altLang="en-US" b="1" i="0" u="none" strike="noStrike" kern="0" cap="none" spc="0" normalizeH="0" baseline="0" noProof="0" dirty="0">
                <a:ln>
                  <a:noFill/>
                </a:ln>
                <a:solidFill>
                  <a:schemeClr val="bg1"/>
                </a:solidFill>
                <a:effectLst/>
                <a:uLnTx/>
                <a:uFillTx/>
                <a:latin typeface="+mn-ea"/>
                <a:ea typeface="+mn-ea"/>
                <a:sym typeface="ヒラギノ角ゴ ProN W3"/>
              </a:rPr>
              <a:t>サポート</a:t>
            </a:r>
            <a:endParaRPr kumimoji="0" lang="en-US" altLang="ja-JP" b="1" i="0" u="none" strike="noStrike" kern="0" cap="none" spc="0" normalizeH="0" baseline="0" noProof="0" dirty="0">
              <a:ln>
                <a:noFill/>
              </a:ln>
              <a:solidFill>
                <a:schemeClr val="bg1"/>
              </a:solidFill>
              <a:effectLst/>
              <a:uLnTx/>
              <a:uFillTx/>
              <a:latin typeface="+mn-ea"/>
              <a:ea typeface="+mn-ea"/>
              <a:sym typeface="ヒラギノ角ゴ ProN W3"/>
            </a:endParaRPr>
          </a:p>
        </p:txBody>
      </p:sp>
      <p:sp>
        <p:nvSpPr>
          <p:cNvPr id="7" name="正方形/長方形 6">
            <a:extLst>
              <a:ext uri="{FF2B5EF4-FFF2-40B4-BE49-F238E27FC236}">
                <a16:creationId xmlns:a16="http://schemas.microsoft.com/office/drawing/2014/main" id="{08BC474C-FEB7-333E-AA7D-2250708DB504}"/>
              </a:ext>
            </a:extLst>
          </p:cNvPr>
          <p:cNvSpPr/>
          <p:nvPr/>
        </p:nvSpPr>
        <p:spPr>
          <a:xfrm>
            <a:off x="262759" y="1454902"/>
            <a:ext cx="840200" cy="1512920"/>
          </a:xfrm>
          <a:prstGeom prst="rect">
            <a:avLst/>
          </a:prstGeom>
          <a:solidFill>
            <a:schemeClr val="tx1">
              <a:lumMod val="50000"/>
              <a:lumOff val="5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251" tIns="22251" rIns="22251" bIns="22251" numCol="1" spcCol="38100" rtlCol="0" anchor="ctr">
            <a:noAutofit/>
          </a:bodyPr>
          <a:lstStyle/>
          <a:p>
            <a:pPr marL="0" marR="0" lvl="0" indent="0" algn="ctr" defTabSz="454789" rtl="0" eaLnBrk="1" fontAlgn="auto" latinLnBrk="0" hangingPunct="0">
              <a:lnSpc>
                <a:spcPct val="100000"/>
              </a:lnSpc>
              <a:spcBef>
                <a:spcPts val="0"/>
              </a:spcBef>
              <a:spcAft>
                <a:spcPts val="0"/>
              </a:spcAft>
              <a:buClrTx/>
              <a:buSzTx/>
              <a:buFontTx/>
              <a:buNone/>
              <a:tabLst/>
              <a:defRPr/>
            </a:pPr>
            <a:r>
              <a:rPr kumimoji="0" lang="ja-JP" altLang="en-US" sz="1200" b="1" i="0" u="none" strike="noStrike" kern="0" cap="none" spc="0" normalizeH="0" baseline="0" noProof="0" dirty="0">
                <a:ln>
                  <a:noFill/>
                </a:ln>
                <a:solidFill>
                  <a:schemeClr val="bg1"/>
                </a:solidFill>
                <a:effectLst/>
                <a:uLnTx/>
                <a:uFillTx/>
                <a:latin typeface="+mn-ea"/>
                <a:ea typeface="+mn-ea"/>
                <a:sym typeface="ヒラギノ角ゴ ProN W3"/>
              </a:rPr>
              <a:t>担当者</a:t>
            </a:r>
            <a:endParaRPr kumimoji="0" lang="en-US" altLang="ja-JP" sz="1200" b="1" i="0" u="none" strike="noStrike" kern="0" cap="none" spc="0" normalizeH="0" baseline="0" noProof="0" dirty="0">
              <a:ln>
                <a:noFill/>
              </a:ln>
              <a:solidFill>
                <a:schemeClr val="bg1"/>
              </a:solidFill>
              <a:effectLst/>
              <a:uLnTx/>
              <a:uFillTx/>
              <a:latin typeface="+mn-ea"/>
              <a:ea typeface="+mn-ea"/>
              <a:sym typeface="ヒラギノ角ゴ ProN W3"/>
            </a:endParaRPr>
          </a:p>
          <a:p>
            <a:pPr marL="0" marR="0" lvl="0" indent="0" algn="ctr" defTabSz="454789" rtl="0" eaLnBrk="1" fontAlgn="auto" latinLnBrk="0" hangingPunct="0">
              <a:lnSpc>
                <a:spcPct val="100000"/>
              </a:lnSpc>
              <a:spcBef>
                <a:spcPts val="0"/>
              </a:spcBef>
              <a:spcAft>
                <a:spcPts val="0"/>
              </a:spcAft>
              <a:buClrTx/>
              <a:buSzTx/>
              <a:buFontTx/>
              <a:buNone/>
              <a:tabLst/>
              <a:defRPr/>
            </a:pPr>
            <a:r>
              <a:rPr kumimoji="0" lang="ja-JP" altLang="en-US" b="1" i="0" u="none" strike="noStrike" kern="0" cap="none" spc="0" normalizeH="0" baseline="0" noProof="0" dirty="0">
                <a:ln>
                  <a:noFill/>
                </a:ln>
                <a:solidFill>
                  <a:schemeClr val="bg1"/>
                </a:solidFill>
                <a:effectLst/>
                <a:uLnTx/>
                <a:uFillTx/>
                <a:latin typeface="+mn-ea"/>
                <a:ea typeface="+mn-ea"/>
                <a:sym typeface="ヒラギノ角ゴ ProN W3"/>
              </a:rPr>
              <a:t>の声</a:t>
            </a:r>
            <a:endParaRPr kumimoji="0" lang="en-SG" b="1" i="0" u="none" strike="noStrike" kern="0" cap="none" spc="0" normalizeH="0" baseline="0" noProof="0" dirty="0">
              <a:ln>
                <a:noFill/>
              </a:ln>
              <a:solidFill>
                <a:schemeClr val="bg1"/>
              </a:solidFill>
              <a:effectLst/>
              <a:uLnTx/>
              <a:uFillTx/>
              <a:latin typeface="+mn-ea"/>
              <a:ea typeface="+mn-ea"/>
              <a:sym typeface="ヒラギノ角ゴ ProN W3"/>
            </a:endParaRPr>
          </a:p>
        </p:txBody>
      </p:sp>
      <p:sp>
        <p:nvSpPr>
          <p:cNvPr id="8" name="正方形/長方形 7">
            <a:extLst>
              <a:ext uri="{FF2B5EF4-FFF2-40B4-BE49-F238E27FC236}">
                <a16:creationId xmlns:a16="http://schemas.microsoft.com/office/drawing/2014/main" id="{2BDC620E-2B0B-B422-BF74-EC92C2898F4D}"/>
              </a:ext>
            </a:extLst>
          </p:cNvPr>
          <p:cNvSpPr/>
          <p:nvPr/>
        </p:nvSpPr>
        <p:spPr>
          <a:xfrm>
            <a:off x="1346798" y="3268980"/>
            <a:ext cx="2318421" cy="1371600"/>
          </a:xfrm>
          <a:prstGeom prst="rect">
            <a:avLst/>
          </a:prstGeom>
          <a:solidFill>
            <a:schemeClr val="accent1">
              <a:lumMod val="20000"/>
              <a:lumOff val="8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36000" rIns="72000" bIns="36000" numCol="1" spcCol="38100" rtlCol="0" anchor="ctr">
            <a:noAutofit/>
          </a:bodyPr>
          <a:lstStyle/>
          <a:p>
            <a:pPr marL="285750" marR="0" lvl="0" indent="-285750" defTabSz="454789" rtl="0" eaLnBrk="1" fontAlgn="auto" latinLnBrk="0" hangingPunct="0">
              <a:lnSpc>
                <a:spcPct val="100000"/>
              </a:lnSpc>
              <a:spcBef>
                <a:spcPts val="0"/>
              </a:spcBef>
              <a:spcAft>
                <a:spcPts val="0"/>
              </a:spcAft>
              <a:buClrTx/>
              <a:buSzTx/>
              <a:buFont typeface="Wingdings" panose="05000000000000000000" pitchFamily="2" charset="2"/>
              <a:buChar char="l"/>
              <a:tabLst/>
              <a:defRPr/>
            </a:pPr>
            <a:r>
              <a:rPr lang="ja-JP" altLang="en-US" b="1" dirty="0">
                <a:solidFill>
                  <a:schemeClr val="tx1"/>
                </a:solidFill>
                <a:latin typeface="+mn-ea"/>
                <a:ea typeface="+mn-ea"/>
                <a:sym typeface="ヒラギノ角ゴ ProN W3"/>
              </a:rPr>
              <a:t>複数店舗の窓口一元化</a:t>
            </a:r>
            <a:endParaRPr lang="en-US" altLang="ja-JP" b="1" dirty="0">
              <a:solidFill>
                <a:schemeClr val="tx1"/>
              </a:solidFill>
              <a:latin typeface="+mn-ea"/>
              <a:ea typeface="+mn-ea"/>
              <a:sym typeface="ヒラギノ角ゴ ProN W3"/>
            </a:endParaRPr>
          </a:p>
          <a:p>
            <a:pPr marL="285750" marR="0" lvl="0" indent="-285750" defTabSz="454789" rtl="0" eaLnBrk="1" fontAlgn="auto" latinLnBrk="0" hangingPunct="0">
              <a:lnSpc>
                <a:spcPct val="100000"/>
              </a:lnSpc>
              <a:spcBef>
                <a:spcPts val="0"/>
              </a:spcBef>
              <a:spcAft>
                <a:spcPts val="0"/>
              </a:spcAft>
              <a:buClrTx/>
              <a:buSzTx/>
              <a:buFont typeface="Wingdings" panose="05000000000000000000" pitchFamily="2" charset="2"/>
              <a:buChar char="l"/>
              <a:tabLst/>
              <a:defRPr/>
            </a:pPr>
            <a:r>
              <a:rPr lang="ja-JP" altLang="en-US" b="1" dirty="0">
                <a:solidFill>
                  <a:schemeClr val="tx1"/>
                </a:solidFill>
                <a:latin typeface="+mn-ea"/>
                <a:ea typeface="+mn-ea"/>
                <a:sym typeface="ヒラギノ角ゴ ProN W3"/>
              </a:rPr>
              <a:t>貴社の業務代行</a:t>
            </a:r>
            <a:endParaRPr lang="en-US" altLang="ja-JP" b="1" dirty="0">
              <a:solidFill>
                <a:schemeClr val="tx1"/>
              </a:solidFill>
              <a:latin typeface="+mn-ea"/>
              <a:ea typeface="+mn-ea"/>
              <a:sym typeface="ヒラギノ角ゴ ProN W3"/>
            </a:endParaRPr>
          </a:p>
          <a:p>
            <a:pPr marL="285750" marR="0" lvl="0" indent="-285750" defTabSz="454789" rtl="0" eaLnBrk="1" fontAlgn="auto" latinLnBrk="0" hangingPunct="0">
              <a:lnSpc>
                <a:spcPct val="100000"/>
              </a:lnSpc>
              <a:spcBef>
                <a:spcPts val="0"/>
              </a:spcBef>
              <a:spcAft>
                <a:spcPts val="0"/>
              </a:spcAft>
              <a:buClrTx/>
              <a:buSzTx/>
              <a:buFont typeface="Wingdings" panose="05000000000000000000" pitchFamily="2" charset="2"/>
              <a:buChar char="l"/>
              <a:tabLst/>
              <a:defRPr/>
            </a:pPr>
            <a:r>
              <a:rPr lang="ja-JP" altLang="en-US" b="1" dirty="0">
                <a:solidFill>
                  <a:schemeClr val="tx1"/>
                </a:solidFill>
                <a:latin typeface="+mn-ea"/>
                <a:ea typeface="+mn-ea"/>
                <a:sym typeface="ヒラギノ角ゴ ProN W3"/>
              </a:rPr>
              <a:t>ゴミカンを通じた情報管理の一元化</a:t>
            </a:r>
            <a:endParaRPr lang="en-US" altLang="ja-JP" b="1" dirty="0">
              <a:solidFill>
                <a:schemeClr val="tx1"/>
              </a:solidFill>
              <a:latin typeface="+mn-ea"/>
              <a:ea typeface="+mn-ea"/>
              <a:sym typeface="ヒラギノ角ゴ ProN W3"/>
            </a:endParaRPr>
          </a:p>
        </p:txBody>
      </p:sp>
      <p:sp>
        <p:nvSpPr>
          <p:cNvPr id="9" name="正方形/長方形 8">
            <a:extLst>
              <a:ext uri="{FF2B5EF4-FFF2-40B4-BE49-F238E27FC236}">
                <a16:creationId xmlns:a16="http://schemas.microsoft.com/office/drawing/2014/main" id="{5CECEDF9-A63D-272A-2E3F-4842EBF64BB6}"/>
              </a:ext>
            </a:extLst>
          </p:cNvPr>
          <p:cNvSpPr/>
          <p:nvPr/>
        </p:nvSpPr>
        <p:spPr>
          <a:xfrm>
            <a:off x="1346798" y="1454902"/>
            <a:ext cx="2318421" cy="1512920"/>
          </a:xfrm>
          <a:prstGeom prst="rect">
            <a:avLst/>
          </a:prstGeom>
          <a:solidFill>
            <a:schemeClr val="bg1">
              <a:lumMod val="9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251" tIns="22251" rIns="22251" bIns="22251" numCol="1" spcCol="38100" rtlCol="0" anchor="ctr">
            <a:noAutofit/>
          </a:bodyPr>
          <a:lstStyle/>
          <a:p>
            <a:pPr marL="0" marR="0" lvl="0" indent="0" algn="ctr" defTabSz="454789" rtl="0" eaLnBrk="1" fontAlgn="auto" latinLnBrk="0" hangingPunct="0">
              <a:lnSpc>
                <a:spcPct val="100000"/>
              </a:lnSpc>
              <a:spcBef>
                <a:spcPts val="0"/>
              </a:spcBef>
              <a:spcAft>
                <a:spcPts val="0"/>
              </a:spcAft>
              <a:buClrTx/>
              <a:buSzTx/>
              <a:buFontTx/>
              <a:buNone/>
              <a:tabLst/>
              <a:defRPr/>
            </a:pPr>
            <a:endParaRPr lang="en-US" altLang="ja-JP" b="1" dirty="0">
              <a:solidFill>
                <a:schemeClr val="bg2"/>
              </a:solidFill>
              <a:latin typeface="+mn-ea"/>
              <a:ea typeface="+mn-ea"/>
              <a:sym typeface="ヒラギノ角ゴ ProN W3"/>
            </a:endParaRPr>
          </a:p>
        </p:txBody>
      </p:sp>
      <p:sp>
        <p:nvSpPr>
          <p:cNvPr id="12" name="正方形/長方形 11">
            <a:extLst>
              <a:ext uri="{FF2B5EF4-FFF2-40B4-BE49-F238E27FC236}">
                <a16:creationId xmlns:a16="http://schemas.microsoft.com/office/drawing/2014/main" id="{0FA33943-56B0-8395-8CD1-B83B8984020D}"/>
              </a:ext>
            </a:extLst>
          </p:cNvPr>
          <p:cNvSpPr/>
          <p:nvPr/>
        </p:nvSpPr>
        <p:spPr>
          <a:xfrm>
            <a:off x="3909058" y="3268980"/>
            <a:ext cx="2318421" cy="1371600"/>
          </a:xfrm>
          <a:prstGeom prst="rect">
            <a:avLst/>
          </a:prstGeom>
          <a:solidFill>
            <a:schemeClr val="accent1">
              <a:lumMod val="20000"/>
              <a:lumOff val="8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36000" rIns="72000" bIns="36000" numCol="1" spcCol="38100" rtlCol="0" anchor="ctr">
            <a:noAutofit/>
          </a:bodyPr>
          <a:lstStyle/>
          <a:p>
            <a:pPr marL="285750" lvl="0" indent="-285750" defTabSz="454789" hangingPunct="0">
              <a:buClrTx/>
              <a:buFont typeface="Wingdings" panose="05000000000000000000" pitchFamily="2" charset="2"/>
              <a:buChar char="l"/>
              <a:defRPr/>
            </a:pPr>
            <a:r>
              <a:rPr lang="ja-JP" altLang="en-US" b="1" dirty="0">
                <a:solidFill>
                  <a:schemeClr val="tx1"/>
                </a:solidFill>
                <a:latin typeface="+mn-ea"/>
                <a:sym typeface="ヒラギノ角ゴ ProN W3"/>
              </a:rPr>
              <a:t>原価や市況データをもとにした業者との交渉</a:t>
            </a:r>
            <a:endParaRPr lang="en-US" altLang="ja-JP" b="1" dirty="0">
              <a:solidFill>
                <a:schemeClr val="tx1"/>
              </a:solidFill>
              <a:latin typeface="+mn-ea"/>
              <a:sym typeface="ヒラギノ角ゴ ProN W3"/>
            </a:endParaRPr>
          </a:p>
          <a:p>
            <a:pPr marL="285750" lvl="0" indent="-285750" defTabSz="454789" hangingPunct="0">
              <a:buClrTx/>
              <a:buFont typeface="Wingdings" panose="05000000000000000000" pitchFamily="2" charset="2"/>
              <a:buChar char="l"/>
              <a:defRPr/>
            </a:pPr>
            <a:r>
              <a:rPr lang="ja-JP" altLang="en-US" b="1" dirty="0">
                <a:solidFill>
                  <a:schemeClr val="tx1"/>
                </a:solidFill>
                <a:latin typeface="+mn-ea"/>
                <a:sym typeface="ヒラギノ角ゴ ProN W3"/>
              </a:rPr>
              <a:t>全国の処理／リサイクル業者ネットワークの活用</a:t>
            </a:r>
            <a:endParaRPr lang="en-US" altLang="ja-JP" b="1" dirty="0">
              <a:solidFill>
                <a:schemeClr val="tx1"/>
              </a:solidFill>
              <a:latin typeface="+mn-ea"/>
              <a:sym typeface="ヒラギノ角ゴ ProN W3"/>
            </a:endParaRPr>
          </a:p>
        </p:txBody>
      </p:sp>
      <p:sp>
        <p:nvSpPr>
          <p:cNvPr id="13" name="正方形/長方形 12">
            <a:extLst>
              <a:ext uri="{FF2B5EF4-FFF2-40B4-BE49-F238E27FC236}">
                <a16:creationId xmlns:a16="http://schemas.microsoft.com/office/drawing/2014/main" id="{C5B20F92-1074-29F1-5FED-6F1E6E08F197}"/>
              </a:ext>
            </a:extLst>
          </p:cNvPr>
          <p:cNvSpPr/>
          <p:nvPr/>
        </p:nvSpPr>
        <p:spPr>
          <a:xfrm>
            <a:off x="3909058" y="1454902"/>
            <a:ext cx="2318421" cy="1512920"/>
          </a:xfrm>
          <a:prstGeom prst="rect">
            <a:avLst/>
          </a:prstGeom>
          <a:solidFill>
            <a:schemeClr val="bg1">
              <a:lumMod val="9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251" tIns="22251" rIns="22251" bIns="22251" numCol="1" spcCol="38100" rtlCol="0" anchor="ctr">
            <a:noAutofit/>
          </a:bodyPr>
          <a:lstStyle/>
          <a:p>
            <a:pPr lvl="0" algn="ctr" defTabSz="454789" hangingPunct="0">
              <a:buClrTx/>
              <a:defRPr/>
            </a:pPr>
            <a:endParaRPr lang="en-US" altLang="ja-JP" b="1" dirty="0">
              <a:solidFill>
                <a:schemeClr val="bg2"/>
              </a:solidFill>
              <a:latin typeface="+mn-ea"/>
              <a:sym typeface="ヒラギノ角ゴ ProN W3"/>
            </a:endParaRPr>
          </a:p>
        </p:txBody>
      </p:sp>
      <p:sp>
        <p:nvSpPr>
          <p:cNvPr id="14" name="正方形/長方形 13">
            <a:extLst>
              <a:ext uri="{FF2B5EF4-FFF2-40B4-BE49-F238E27FC236}">
                <a16:creationId xmlns:a16="http://schemas.microsoft.com/office/drawing/2014/main" id="{7921BB8F-9DC7-5FC0-880E-403C2C393D5A}"/>
              </a:ext>
            </a:extLst>
          </p:cNvPr>
          <p:cNvSpPr/>
          <p:nvPr/>
        </p:nvSpPr>
        <p:spPr>
          <a:xfrm>
            <a:off x="6471318" y="3268980"/>
            <a:ext cx="2318421" cy="1371600"/>
          </a:xfrm>
          <a:prstGeom prst="rect">
            <a:avLst/>
          </a:prstGeom>
          <a:solidFill>
            <a:schemeClr val="accent1">
              <a:lumMod val="20000"/>
              <a:lumOff val="8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36000" rIns="72000" bIns="36000" numCol="1" spcCol="38100" rtlCol="0" anchor="ctr">
            <a:noAutofit/>
          </a:bodyPr>
          <a:lstStyle/>
          <a:p>
            <a:pPr marL="285750" lvl="0" indent="-285750" defTabSz="454789" hangingPunct="0">
              <a:buClrTx/>
              <a:buFont typeface="Wingdings" panose="05000000000000000000" pitchFamily="2" charset="2"/>
              <a:buChar char="l"/>
              <a:defRPr/>
            </a:pPr>
            <a:r>
              <a:rPr lang="ja-JP" altLang="en-US" b="1" dirty="0">
                <a:solidFill>
                  <a:schemeClr val="tx1"/>
                </a:solidFill>
                <a:latin typeface="+mn-ea"/>
                <a:sym typeface="ヒラギノ角ゴ ProN W3"/>
              </a:rPr>
              <a:t>専門家によるコンプライアンス診断</a:t>
            </a:r>
            <a:endParaRPr lang="en-US" altLang="ja-JP" b="1" dirty="0">
              <a:solidFill>
                <a:schemeClr val="tx1"/>
              </a:solidFill>
              <a:latin typeface="+mn-ea"/>
              <a:sym typeface="ヒラギノ角ゴ ProN W3"/>
            </a:endParaRPr>
          </a:p>
          <a:p>
            <a:pPr marL="285750" lvl="0" indent="-285750" defTabSz="454789" hangingPunct="0">
              <a:buClrTx/>
              <a:buFont typeface="Wingdings" panose="05000000000000000000" pitchFamily="2" charset="2"/>
              <a:buChar char="l"/>
              <a:defRPr/>
            </a:pPr>
            <a:r>
              <a:rPr lang="ja-JP" altLang="en-US" b="1" dirty="0">
                <a:solidFill>
                  <a:schemeClr val="tx1"/>
                </a:solidFill>
                <a:latin typeface="+mn-ea"/>
                <a:sym typeface="ヒラギノ角ゴ ProN W3"/>
              </a:rPr>
              <a:t>コンプライアンス遵守のための業務フロー／体制構築支援</a:t>
            </a:r>
            <a:endParaRPr lang="en-SG" altLang="ja-JP" b="1" dirty="0">
              <a:solidFill>
                <a:schemeClr val="tx1"/>
              </a:solidFill>
              <a:latin typeface="+mn-ea"/>
              <a:sym typeface="ヒラギノ角ゴ ProN W3"/>
            </a:endParaRPr>
          </a:p>
        </p:txBody>
      </p:sp>
      <p:sp>
        <p:nvSpPr>
          <p:cNvPr id="15" name="正方形/長方形 14">
            <a:extLst>
              <a:ext uri="{FF2B5EF4-FFF2-40B4-BE49-F238E27FC236}">
                <a16:creationId xmlns:a16="http://schemas.microsoft.com/office/drawing/2014/main" id="{A8FAF8A6-42E8-1195-BE90-A6EABD377213}"/>
              </a:ext>
            </a:extLst>
          </p:cNvPr>
          <p:cNvSpPr/>
          <p:nvPr/>
        </p:nvSpPr>
        <p:spPr>
          <a:xfrm>
            <a:off x="6471318" y="1454902"/>
            <a:ext cx="2318421" cy="1512920"/>
          </a:xfrm>
          <a:prstGeom prst="rect">
            <a:avLst/>
          </a:prstGeom>
          <a:solidFill>
            <a:schemeClr val="bg1">
              <a:lumMod val="95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251" tIns="22251" rIns="22251" bIns="22251" numCol="1" spcCol="38100" rtlCol="0" anchor="ctr">
            <a:noAutofit/>
          </a:bodyPr>
          <a:lstStyle/>
          <a:p>
            <a:pPr lvl="0" algn="ctr" defTabSz="454789" hangingPunct="0">
              <a:buClrTx/>
              <a:defRPr/>
            </a:pPr>
            <a:endParaRPr lang="en-US" altLang="ja-JP" b="1" dirty="0">
              <a:solidFill>
                <a:schemeClr val="tx1"/>
              </a:solidFill>
              <a:latin typeface="+mn-ea"/>
              <a:sym typeface="ヒラギノ角ゴ ProN W3"/>
            </a:endParaRPr>
          </a:p>
        </p:txBody>
      </p:sp>
      <p:sp>
        <p:nvSpPr>
          <p:cNvPr id="17" name="四角形: 角を丸くする 16">
            <a:extLst>
              <a:ext uri="{FF2B5EF4-FFF2-40B4-BE49-F238E27FC236}">
                <a16:creationId xmlns:a16="http://schemas.microsoft.com/office/drawing/2014/main" id="{740C00CD-EC5B-D247-4E0F-F85636BECF7C}"/>
              </a:ext>
            </a:extLst>
          </p:cNvPr>
          <p:cNvSpPr/>
          <p:nvPr/>
        </p:nvSpPr>
        <p:spPr>
          <a:xfrm>
            <a:off x="2042160" y="1592580"/>
            <a:ext cx="967740" cy="2286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現場課題</a:t>
            </a:r>
            <a:endParaRPr kumimoji="1" lang="en-SG" b="1" dirty="0"/>
          </a:p>
        </p:txBody>
      </p:sp>
      <p:sp>
        <p:nvSpPr>
          <p:cNvPr id="18" name="四角形: 角を丸くする 17">
            <a:extLst>
              <a:ext uri="{FF2B5EF4-FFF2-40B4-BE49-F238E27FC236}">
                <a16:creationId xmlns:a16="http://schemas.microsoft.com/office/drawing/2014/main" id="{08E11A1D-4E2F-C99C-4C3A-7486927459F6}"/>
              </a:ext>
            </a:extLst>
          </p:cNvPr>
          <p:cNvSpPr/>
          <p:nvPr/>
        </p:nvSpPr>
        <p:spPr>
          <a:xfrm>
            <a:off x="4584398" y="1592580"/>
            <a:ext cx="967740" cy="2286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現場課題</a:t>
            </a:r>
            <a:endParaRPr kumimoji="1" lang="en-SG" b="1" dirty="0"/>
          </a:p>
        </p:txBody>
      </p:sp>
      <p:sp>
        <p:nvSpPr>
          <p:cNvPr id="19" name="四角形: 角を丸くする 18">
            <a:extLst>
              <a:ext uri="{FF2B5EF4-FFF2-40B4-BE49-F238E27FC236}">
                <a16:creationId xmlns:a16="http://schemas.microsoft.com/office/drawing/2014/main" id="{133C24D2-DBE7-909F-70CD-5A2F3A41A73E}"/>
              </a:ext>
            </a:extLst>
          </p:cNvPr>
          <p:cNvSpPr/>
          <p:nvPr/>
        </p:nvSpPr>
        <p:spPr>
          <a:xfrm>
            <a:off x="7146658" y="1592580"/>
            <a:ext cx="967740" cy="228600"/>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b="1" dirty="0"/>
              <a:t>現場課題</a:t>
            </a:r>
            <a:endParaRPr kumimoji="1" lang="en-SG" b="1" dirty="0"/>
          </a:p>
        </p:txBody>
      </p:sp>
      <p:sp>
        <p:nvSpPr>
          <p:cNvPr id="3" name="二等辺三角形 2">
            <a:extLst>
              <a:ext uri="{FF2B5EF4-FFF2-40B4-BE49-F238E27FC236}">
                <a16:creationId xmlns:a16="http://schemas.microsoft.com/office/drawing/2014/main" id="{998B4584-5B08-E69F-E235-CF63EC42D14A}"/>
              </a:ext>
            </a:extLst>
          </p:cNvPr>
          <p:cNvSpPr/>
          <p:nvPr/>
        </p:nvSpPr>
        <p:spPr>
          <a:xfrm rot="10800000">
            <a:off x="1978634" y="3029113"/>
            <a:ext cx="1054748" cy="178576"/>
          </a:xfrm>
          <a:prstGeom prst="triangl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sp>
        <p:nvSpPr>
          <p:cNvPr id="4" name="二等辺三角形 3">
            <a:extLst>
              <a:ext uri="{FF2B5EF4-FFF2-40B4-BE49-F238E27FC236}">
                <a16:creationId xmlns:a16="http://schemas.microsoft.com/office/drawing/2014/main" id="{3BD9DCBC-FB6F-5438-DAC9-D37D3079C98D}"/>
              </a:ext>
            </a:extLst>
          </p:cNvPr>
          <p:cNvSpPr/>
          <p:nvPr/>
        </p:nvSpPr>
        <p:spPr>
          <a:xfrm rot="10800000">
            <a:off x="4540894" y="3029113"/>
            <a:ext cx="1054748" cy="178576"/>
          </a:xfrm>
          <a:prstGeom prst="triangl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sp>
        <p:nvSpPr>
          <p:cNvPr id="10" name="二等辺三角形 9">
            <a:extLst>
              <a:ext uri="{FF2B5EF4-FFF2-40B4-BE49-F238E27FC236}">
                <a16:creationId xmlns:a16="http://schemas.microsoft.com/office/drawing/2014/main" id="{024BC797-9A5A-3FFD-A6EA-2A25F43FAFB7}"/>
              </a:ext>
            </a:extLst>
          </p:cNvPr>
          <p:cNvSpPr/>
          <p:nvPr/>
        </p:nvSpPr>
        <p:spPr>
          <a:xfrm rot="10800000">
            <a:off x="7103154" y="3029113"/>
            <a:ext cx="1054748" cy="178576"/>
          </a:xfrm>
          <a:prstGeom prst="triangl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grpSp>
        <p:nvGrpSpPr>
          <p:cNvPr id="22" name="グループ化 21">
            <a:extLst>
              <a:ext uri="{FF2B5EF4-FFF2-40B4-BE49-F238E27FC236}">
                <a16:creationId xmlns:a16="http://schemas.microsoft.com/office/drawing/2014/main" id="{4B7BD41C-3FE2-8E4C-ACFE-9041150B9410}"/>
              </a:ext>
            </a:extLst>
          </p:cNvPr>
          <p:cNvGrpSpPr/>
          <p:nvPr/>
        </p:nvGrpSpPr>
        <p:grpSpPr>
          <a:xfrm>
            <a:off x="1290290" y="1993055"/>
            <a:ext cx="2313969" cy="750231"/>
            <a:chOff x="1290290" y="1993055"/>
            <a:chExt cx="2313969" cy="750231"/>
          </a:xfrm>
        </p:grpSpPr>
        <p:pic>
          <p:nvPicPr>
            <p:cNvPr id="11" name="グラフィックス 10" descr="オフィス ワーカー (男性) 単色塗りつぶし">
              <a:extLst>
                <a:ext uri="{FF2B5EF4-FFF2-40B4-BE49-F238E27FC236}">
                  <a16:creationId xmlns:a16="http://schemas.microsoft.com/office/drawing/2014/main" id="{9EBB8E04-594E-825C-4487-5251C23A268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0290" y="1993055"/>
              <a:ext cx="688343" cy="750231"/>
            </a:xfrm>
            <a:prstGeom prst="rect">
              <a:avLst/>
            </a:prstGeom>
          </p:spPr>
        </p:pic>
        <p:sp>
          <p:nvSpPr>
            <p:cNvPr id="21" name="テキスト ボックス 20">
              <a:extLst>
                <a:ext uri="{FF2B5EF4-FFF2-40B4-BE49-F238E27FC236}">
                  <a16:creationId xmlns:a16="http://schemas.microsoft.com/office/drawing/2014/main" id="{4B626FF5-97B6-1928-02F8-092388371D8D}"/>
                </a:ext>
              </a:extLst>
            </p:cNvPr>
            <p:cNvSpPr txBox="1"/>
            <p:nvPr/>
          </p:nvSpPr>
          <p:spPr>
            <a:xfrm>
              <a:off x="2042160" y="2074777"/>
              <a:ext cx="1562099" cy="646331"/>
            </a:xfrm>
            <a:prstGeom prst="rect">
              <a:avLst/>
            </a:prstGeom>
            <a:noFill/>
          </p:spPr>
          <p:txBody>
            <a:bodyPr wrap="square">
              <a:spAutoFit/>
            </a:bodyPr>
            <a:lstStyle/>
            <a:p>
              <a:pPr marL="0" marR="0" lvl="0" indent="0" defTabSz="454789" rtl="0" eaLnBrk="1" fontAlgn="auto" latinLnBrk="0" hangingPunct="0">
                <a:lnSpc>
                  <a:spcPct val="100000"/>
                </a:lnSpc>
                <a:spcBef>
                  <a:spcPts val="0"/>
                </a:spcBef>
                <a:spcAft>
                  <a:spcPts val="0"/>
                </a:spcAft>
                <a:buClrTx/>
                <a:buSzTx/>
                <a:buFontTx/>
                <a:buNone/>
                <a:tabLst/>
                <a:defRPr/>
              </a:pPr>
              <a:r>
                <a:rPr lang="ja-JP" altLang="en-US" sz="1200" dirty="0">
                  <a:solidFill>
                    <a:schemeClr val="bg2"/>
                  </a:solidFill>
                  <a:latin typeface="+mn-ea"/>
                  <a:ea typeface="+mn-ea"/>
                  <a:sym typeface="ヒラギノ角ゴ ProN W3"/>
                </a:rPr>
                <a:t>「業者とのやりとりや</a:t>
              </a:r>
              <a:endParaRPr lang="en-US" altLang="ja-JP" sz="1200" dirty="0">
                <a:solidFill>
                  <a:schemeClr val="bg2"/>
                </a:solidFill>
                <a:latin typeface="+mn-ea"/>
                <a:ea typeface="+mn-ea"/>
                <a:sym typeface="ヒラギノ角ゴ ProN W3"/>
              </a:endParaRPr>
            </a:p>
            <a:p>
              <a:pPr marL="0" marR="0" lvl="0" indent="0" defTabSz="454789" rtl="0" eaLnBrk="1" fontAlgn="auto" latinLnBrk="0" hangingPunct="0">
                <a:lnSpc>
                  <a:spcPct val="100000"/>
                </a:lnSpc>
                <a:spcBef>
                  <a:spcPts val="0"/>
                </a:spcBef>
                <a:spcAft>
                  <a:spcPts val="0"/>
                </a:spcAft>
                <a:buClrTx/>
                <a:buSzTx/>
                <a:buFontTx/>
                <a:buNone/>
                <a:tabLst/>
                <a:defRPr/>
              </a:pPr>
              <a:r>
                <a:rPr lang="ja-JP" altLang="en-US" sz="1200" dirty="0">
                  <a:solidFill>
                    <a:schemeClr val="bg2"/>
                  </a:solidFill>
                  <a:latin typeface="+mn-ea"/>
                  <a:ea typeface="+mn-ea"/>
                  <a:sym typeface="ヒラギノ角ゴ ProN W3"/>
                </a:rPr>
                <a:t>マニフェスト等の管理が煩雑」</a:t>
              </a:r>
              <a:endParaRPr lang="en-US" altLang="ja-JP" sz="1200" dirty="0">
                <a:solidFill>
                  <a:schemeClr val="bg2"/>
                </a:solidFill>
                <a:latin typeface="+mn-ea"/>
                <a:ea typeface="+mn-ea"/>
                <a:sym typeface="ヒラギノ角ゴ ProN W3"/>
              </a:endParaRPr>
            </a:p>
          </p:txBody>
        </p:sp>
      </p:grpSp>
      <p:grpSp>
        <p:nvGrpSpPr>
          <p:cNvPr id="23" name="グループ化 22">
            <a:extLst>
              <a:ext uri="{FF2B5EF4-FFF2-40B4-BE49-F238E27FC236}">
                <a16:creationId xmlns:a16="http://schemas.microsoft.com/office/drawing/2014/main" id="{D9B7C877-6720-B20A-8232-651194AAA730}"/>
              </a:ext>
            </a:extLst>
          </p:cNvPr>
          <p:cNvGrpSpPr/>
          <p:nvPr/>
        </p:nvGrpSpPr>
        <p:grpSpPr>
          <a:xfrm>
            <a:off x="3909058" y="1993055"/>
            <a:ext cx="2313969" cy="750231"/>
            <a:chOff x="1290290" y="1993055"/>
            <a:chExt cx="2313969" cy="750231"/>
          </a:xfrm>
        </p:grpSpPr>
        <p:pic>
          <p:nvPicPr>
            <p:cNvPr id="24" name="グラフィックス 23" descr="オフィス ワーカー (男性) 単色塗りつぶし">
              <a:extLst>
                <a:ext uri="{FF2B5EF4-FFF2-40B4-BE49-F238E27FC236}">
                  <a16:creationId xmlns:a16="http://schemas.microsoft.com/office/drawing/2014/main" id="{99414DE2-6DA6-37EF-285F-1B471BD2F76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0290" y="1993055"/>
              <a:ext cx="688343" cy="750231"/>
            </a:xfrm>
            <a:prstGeom prst="rect">
              <a:avLst/>
            </a:prstGeom>
          </p:spPr>
        </p:pic>
        <p:sp>
          <p:nvSpPr>
            <p:cNvPr id="25" name="テキスト ボックス 24">
              <a:extLst>
                <a:ext uri="{FF2B5EF4-FFF2-40B4-BE49-F238E27FC236}">
                  <a16:creationId xmlns:a16="http://schemas.microsoft.com/office/drawing/2014/main" id="{2107910C-3638-C6A6-702F-F3285544ABE3}"/>
                </a:ext>
              </a:extLst>
            </p:cNvPr>
            <p:cNvSpPr txBox="1"/>
            <p:nvPr/>
          </p:nvSpPr>
          <p:spPr>
            <a:xfrm>
              <a:off x="2042160" y="2074777"/>
              <a:ext cx="1562099" cy="646331"/>
            </a:xfrm>
            <a:prstGeom prst="rect">
              <a:avLst/>
            </a:prstGeom>
            <a:noFill/>
          </p:spPr>
          <p:txBody>
            <a:bodyPr wrap="square">
              <a:spAutoFit/>
            </a:bodyPr>
            <a:lstStyle/>
            <a:p>
              <a:pPr marL="0" marR="0" lvl="0" indent="0" defTabSz="454789" rtl="0" eaLnBrk="1" fontAlgn="auto" latinLnBrk="0" hangingPunct="0">
                <a:lnSpc>
                  <a:spcPct val="100000"/>
                </a:lnSpc>
                <a:spcBef>
                  <a:spcPts val="0"/>
                </a:spcBef>
                <a:spcAft>
                  <a:spcPts val="0"/>
                </a:spcAft>
                <a:buClrTx/>
                <a:buSzTx/>
                <a:buFontTx/>
                <a:buNone/>
                <a:tabLst/>
                <a:defRPr/>
              </a:pPr>
              <a:r>
                <a:rPr lang="ja-JP" altLang="en-US" sz="1200" dirty="0">
                  <a:solidFill>
                    <a:schemeClr val="bg2"/>
                  </a:solidFill>
                  <a:latin typeface="+mn-ea"/>
                  <a:ea typeface="+mn-ea"/>
                  <a:sym typeface="ヒラギノ角ゴ ProN W3"/>
                </a:rPr>
                <a:t>「業者からの値上げ交渉とともにリサイクル率向上も経営より指示」</a:t>
              </a:r>
              <a:endParaRPr lang="en-US" altLang="ja-JP" sz="1200" dirty="0">
                <a:solidFill>
                  <a:schemeClr val="bg2"/>
                </a:solidFill>
                <a:latin typeface="+mn-ea"/>
                <a:ea typeface="+mn-ea"/>
                <a:sym typeface="ヒラギノ角ゴ ProN W3"/>
              </a:endParaRPr>
            </a:p>
          </p:txBody>
        </p:sp>
      </p:grpSp>
      <p:grpSp>
        <p:nvGrpSpPr>
          <p:cNvPr id="26" name="グループ化 25">
            <a:extLst>
              <a:ext uri="{FF2B5EF4-FFF2-40B4-BE49-F238E27FC236}">
                <a16:creationId xmlns:a16="http://schemas.microsoft.com/office/drawing/2014/main" id="{745AC92F-26DE-81BC-3980-B17273CCE36D}"/>
              </a:ext>
            </a:extLst>
          </p:cNvPr>
          <p:cNvGrpSpPr/>
          <p:nvPr/>
        </p:nvGrpSpPr>
        <p:grpSpPr>
          <a:xfrm>
            <a:off x="6429051" y="1993055"/>
            <a:ext cx="2313969" cy="750231"/>
            <a:chOff x="1290290" y="1993055"/>
            <a:chExt cx="2313969" cy="750231"/>
          </a:xfrm>
        </p:grpSpPr>
        <p:pic>
          <p:nvPicPr>
            <p:cNvPr id="27" name="グラフィックス 26" descr="オフィス ワーカー (男性) 単色塗りつぶし">
              <a:extLst>
                <a:ext uri="{FF2B5EF4-FFF2-40B4-BE49-F238E27FC236}">
                  <a16:creationId xmlns:a16="http://schemas.microsoft.com/office/drawing/2014/main" id="{16395922-4EDD-EB4D-837E-3AF49AA15CC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290290" y="1993055"/>
              <a:ext cx="688343" cy="750231"/>
            </a:xfrm>
            <a:prstGeom prst="rect">
              <a:avLst/>
            </a:prstGeom>
          </p:spPr>
        </p:pic>
        <p:sp>
          <p:nvSpPr>
            <p:cNvPr id="28" name="テキスト ボックス 27">
              <a:extLst>
                <a:ext uri="{FF2B5EF4-FFF2-40B4-BE49-F238E27FC236}">
                  <a16:creationId xmlns:a16="http://schemas.microsoft.com/office/drawing/2014/main" id="{43B6D9BC-66A4-0547-535A-B40EDE244743}"/>
                </a:ext>
              </a:extLst>
            </p:cNvPr>
            <p:cNvSpPr txBox="1"/>
            <p:nvPr/>
          </p:nvSpPr>
          <p:spPr>
            <a:xfrm>
              <a:off x="2042160" y="2074777"/>
              <a:ext cx="1562099" cy="646331"/>
            </a:xfrm>
            <a:prstGeom prst="rect">
              <a:avLst/>
            </a:prstGeom>
            <a:noFill/>
          </p:spPr>
          <p:txBody>
            <a:bodyPr wrap="square">
              <a:spAutoFit/>
            </a:bodyPr>
            <a:lstStyle/>
            <a:p>
              <a:pPr marL="0" marR="0" lvl="0" indent="0" defTabSz="454789" rtl="0" eaLnBrk="1" fontAlgn="auto" latinLnBrk="0" hangingPunct="0">
                <a:lnSpc>
                  <a:spcPct val="100000"/>
                </a:lnSpc>
                <a:spcBef>
                  <a:spcPts val="0"/>
                </a:spcBef>
                <a:spcAft>
                  <a:spcPts val="0"/>
                </a:spcAft>
                <a:buClrTx/>
                <a:buSzTx/>
                <a:buFontTx/>
                <a:buNone/>
                <a:tabLst/>
                <a:defRPr/>
              </a:pPr>
              <a:r>
                <a:rPr lang="ja-JP" altLang="en-US" sz="1200" dirty="0">
                  <a:solidFill>
                    <a:schemeClr val="bg2"/>
                  </a:solidFill>
                  <a:latin typeface="+mn-ea"/>
                  <a:ea typeface="+mn-ea"/>
                  <a:sym typeface="ヒラギノ角ゴ ProN W3"/>
                </a:rPr>
                <a:t>「コンプライアンスの監査は何から手を付けていけばいいか」</a:t>
              </a:r>
              <a:endParaRPr lang="en-US" altLang="ja-JP" sz="1200" dirty="0">
                <a:solidFill>
                  <a:schemeClr val="bg2"/>
                </a:solidFill>
                <a:latin typeface="+mn-ea"/>
                <a:ea typeface="+mn-ea"/>
                <a:sym typeface="ヒラギノ角ゴ ProN W3"/>
              </a:endParaRPr>
            </a:p>
          </p:txBody>
        </p:sp>
      </p:grpSp>
      <p:sp>
        <p:nvSpPr>
          <p:cNvPr id="29" name="二等辺三角形 28">
            <a:extLst>
              <a:ext uri="{FF2B5EF4-FFF2-40B4-BE49-F238E27FC236}">
                <a16:creationId xmlns:a16="http://schemas.microsoft.com/office/drawing/2014/main" id="{2D14B7A5-5BED-8B80-B49F-5EB8B5205CC4}"/>
              </a:ext>
            </a:extLst>
          </p:cNvPr>
          <p:cNvSpPr/>
          <p:nvPr/>
        </p:nvSpPr>
        <p:spPr>
          <a:xfrm rot="10800000">
            <a:off x="1978634" y="4763162"/>
            <a:ext cx="1054748" cy="178576"/>
          </a:xfrm>
          <a:prstGeom prst="triangl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sp>
        <p:nvSpPr>
          <p:cNvPr id="30" name="二等辺三角形 29">
            <a:extLst>
              <a:ext uri="{FF2B5EF4-FFF2-40B4-BE49-F238E27FC236}">
                <a16:creationId xmlns:a16="http://schemas.microsoft.com/office/drawing/2014/main" id="{1A6EBF49-C6D2-42D8-007C-916011D4DA89}"/>
              </a:ext>
            </a:extLst>
          </p:cNvPr>
          <p:cNvSpPr/>
          <p:nvPr/>
        </p:nvSpPr>
        <p:spPr>
          <a:xfrm rot="10800000">
            <a:off x="4540894" y="4763162"/>
            <a:ext cx="1054748" cy="178576"/>
          </a:xfrm>
          <a:prstGeom prst="triangl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sp>
        <p:nvSpPr>
          <p:cNvPr id="31" name="二等辺三角形 30">
            <a:extLst>
              <a:ext uri="{FF2B5EF4-FFF2-40B4-BE49-F238E27FC236}">
                <a16:creationId xmlns:a16="http://schemas.microsoft.com/office/drawing/2014/main" id="{EB03C26D-B0AA-C2AB-D9FC-5F581E1F1CCA}"/>
              </a:ext>
            </a:extLst>
          </p:cNvPr>
          <p:cNvSpPr/>
          <p:nvPr/>
        </p:nvSpPr>
        <p:spPr>
          <a:xfrm rot="10800000">
            <a:off x="7103154" y="4763162"/>
            <a:ext cx="1054748" cy="178576"/>
          </a:xfrm>
          <a:prstGeom prst="triangl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sp>
        <p:nvSpPr>
          <p:cNvPr id="32" name="正方形/長方形 31">
            <a:extLst>
              <a:ext uri="{FF2B5EF4-FFF2-40B4-BE49-F238E27FC236}">
                <a16:creationId xmlns:a16="http://schemas.microsoft.com/office/drawing/2014/main" id="{6C634B90-AA5F-DC33-144E-26F52B02EDFE}"/>
              </a:ext>
            </a:extLst>
          </p:cNvPr>
          <p:cNvSpPr/>
          <p:nvPr/>
        </p:nvSpPr>
        <p:spPr>
          <a:xfrm>
            <a:off x="262759" y="5077588"/>
            <a:ext cx="840200" cy="1371600"/>
          </a:xfrm>
          <a:prstGeom prst="rect">
            <a:avLst/>
          </a:prstGeom>
          <a:solidFill>
            <a:schemeClr val="accent4"/>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22251" tIns="22251" rIns="22251" bIns="22251" numCol="1" spcCol="38100" rtlCol="0" anchor="ctr">
            <a:noAutofit/>
          </a:bodyPr>
          <a:lstStyle/>
          <a:p>
            <a:pPr marL="0" marR="0" lvl="0" indent="0" algn="ctr" defTabSz="454789" rtl="0" eaLnBrk="1" fontAlgn="auto" latinLnBrk="0" hangingPunct="0">
              <a:lnSpc>
                <a:spcPct val="100000"/>
              </a:lnSpc>
              <a:spcBef>
                <a:spcPts val="0"/>
              </a:spcBef>
              <a:spcAft>
                <a:spcPts val="0"/>
              </a:spcAft>
              <a:buClrTx/>
              <a:buSzTx/>
              <a:buFontTx/>
              <a:buNone/>
              <a:tabLst/>
              <a:defRPr/>
            </a:pPr>
            <a:r>
              <a:rPr lang="ja-JP" altLang="en-US" b="1" dirty="0">
                <a:solidFill>
                  <a:schemeClr val="bg1"/>
                </a:solidFill>
                <a:latin typeface="+mn-ea"/>
                <a:ea typeface="+mn-ea"/>
                <a:sym typeface="ヒラギノ角ゴ ProN W3"/>
              </a:rPr>
              <a:t>得られる</a:t>
            </a:r>
            <a:endParaRPr lang="en-US" altLang="ja-JP" b="1" dirty="0">
              <a:solidFill>
                <a:schemeClr val="bg1"/>
              </a:solidFill>
              <a:latin typeface="+mn-ea"/>
              <a:ea typeface="+mn-ea"/>
              <a:sym typeface="ヒラギノ角ゴ ProN W3"/>
            </a:endParaRPr>
          </a:p>
          <a:p>
            <a:pPr marL="0" marR="0" lvl="0" indent="0" algn="ctr" defTabSz="454789" rtl="0" eaLnBrk="1" fontAlgn="auto" latinLnBrk="0" hangingPunct="0">
              <a:lnSpc>
                <a:spcPct val="100000"/>
              </a:lnSpc>
              <a:spcBef>
                <a:spcPts val="0"/>
              </a:spcBef>
              <a:spcAft>
                <a:spcPts val="0"/>
              </a:spcAft>
              <a:buClrTx/>
              <a:buSzTx/>
              <a:buFontTx/>
              <a:buNone/>
              <a:tabLst/>
              <a:defRPr/>
            </a:pPr>
            <a:r>
              <a:rPr kumimoji="0" lang="ja-JP" altLang="en-US" b="1" i="0" u="none" strike="noStrike" kern="0" cap="none" spc="0" normalizeH="0" baseline="0" noProof="0" dirty="0">
                <a:ln>
                  <a:noFill/>
                </a:ln>
                <a:solidFill>
                  <a:schemeClr val="bg1"/>
                </a:solidFill>
                <a:effectLst/>
                <a:uLnTx/>
                <a:uFillTx/>
                <a:latin typeface="+mn-ea"/>
                <a:ea typeface="+mn-ea"/>
                <a:sym typeface="ヒラギノ角ゴ ProN W3"/>
              </a:rPr>
              <a:t>効果</a:t>
            </a:r>
            <a:endParaRPr kumimoji="0" lang="en-US" altLang="ja-JP" b="1" i="0" u="none" strike="noStrike" kern="0" cap="none" spc="0" normalizeH="0" baseline="0" noProof="0" dirty="0">
              <a:ln>
                <a:noFill/>
              </a:ln>
              <a:solidFill>
                <a:schemeClr val="bg1"/>
              </a:solidFill>
              <a:effectLst/>
              <a:uLnTx/>
              <a:uFillTx/>
              <a:latin typeface="+mn-ea"/>
              <a:ea typeface="+mn-ea"/>
              <a:sym typeface="ヒラギノ角ゴ ProN W3"/>
            </a:endParaRPr>
          </a:p>
        </p:txBody>
      </p:sp>
      <p:sp>
        <p:nvSpPr>
          <p:cNvPr id="33" name="正方形/長方形 32">
            <a:extLst>
              <a:ext uri="{FF2B5EF4-FFF2-40B4-BE49-F238E27FC236}">
                <a16:creationId xmlns:a16="http://schemas.microsoft.com/office/drawing/2014/main" id="{CD082E7F-41E2-10CF-BA10-561D578B9FC2}"/>
              </a:ext>
            </a:extLst>
          </p:cNvPr>
          <p:cNvSpPr/>
          <p:nvPr/>
        </p:nvSpPr>
        <p:spPr>
          <a:xfrm>
            <a:off x="1346798" y="5077588"/>
            <a:ext cx="2318421" cy="1371600"/>
          </a:xfrm>
          <a:prstGeom prst="rect">
            <a:avLst/>
          </a:prstGeom>
          <a:solidFill>
            <a:schemeClr val="accent4">
              <a:lumMod val="20000"/>
              <a:lumOff val="8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36000" rIns="72000" bIns="36000" numCol="1" spcCol="38100" rtlCol="0" anchor="ctr">
            <a:noAutofit/>
          </a:bodyPr>
          <a:lstStyle/>
          <a:p>
            <a:pPr marL="0" marR="0" lvl="0" indent="0" algn="ctr" defTabSz="454789" rtl="0" eaLnBrk="1" fontAlgn="auto" latinLnBrk="0" hangingPunct="0">
              <a:lnSpc>
                <a:spcPct val="100000"/>
              </a:lnSpc>
              <a:spcBef>
                <a:spcPts val="0"/>
              </a:spcBef>
              <a:spcAft>
                <a:spcPts val="0"/>
              </a:spcAft>
              <a:buClrTx/>
              <a:buSzTx/>
              <a:buFontTx/>
              <a:buNone/>
              <a:tabLst/>
              <a:defRPr/>
            </a:pPr>
            <a:r>
              <a:rPr lang="ja-JP" altLang="en-US" b="1" dirty="0">
                <a:solidFill>
                  <a:schemeClr val="accent4">
                    <a:lumMod val="75000"/>
                  </a:schemeClr>
                </a:solidFill>
                <a:latin typeface="+mn-ea"/>
                <a:ea typeface="+mn-ea"/>
                <a:sym typeface="ヒラギノ角ゴ ProN W3"/>
              </a:rPr>
              <a:t>店舗の一元管理で</a:t>
            </a:r>
            <a:endParaRPr lang="en-US" altLang="ja-JP" b="1" dirty="0">
              <a:solidFill>
                <a:schemeClr val="accent4">
                  <a:lumMod val="75000"/>
                </a:schemeClr>
              </a:solidFill>
              <a:latin typeface="+mn-ea"/>
              <a:ea typeface="+mn-ea"/>
              <a:sym typeface="ヒラギノ角ゴ ProN W3"/>
            </a:endParaRPr>
          </a:p>
          <a:p>
            <a:pPr marL="0" marR="0" lvl="0" indent="0" algn="ctr" defTabSz="454789" rtl="0" eaLnBrk="1" fontAlgn="auto" latinLnBrk="0" hangingPunct="0">
              <a:lnSpc>
                <a:spcPct val="100000"/>
              </a:lnSpc>
              <a:spcBef>
                <a:spcPts val="0"/>
              </a:spcBef>
              <a:spcAft>
                <a:spcPts val="0"/>
              </a:spcAft>
              <a:buClrTx/>
              <a:buSzTx/>
              <a:buFontTx/>
              <a:buNone/>
              <a:tabLst/>
              <a:defRPr/>
            </a:pPr>
            <a:r>
              <a:rPr lang="ja-JP" altLang="en-US" b="1" dirty="0">
                <a:solidFill>
                  <a:schemeClr val="accent4">
                    <a:lumMod val="75000"/>
                  </a:schemeClr>
                </a:solidFill>
                <a:latin typeface="+mn-ea"/>
                <a:ea typeface="+mn-ea"/>
                <a:sym typeface="ヒラギノ角ゴ ProN W3"/>
              </a:rPr>
              <a:t>業務負荷を低減</a:t>
            </a:r>
            <a:endParaRPr lang="en-US" altLang="ja-JP" b="1" dirty="0">
              <a:solidFill>
                <a:schemeClr val="accent4">
                  <a:lumMod val="75000"/>
                </a:schemeClr>
              </a:solidFill>
              <a:latin typeface="+mn-ea"/>
              <a:ea typeface="+mn-ea"/>
              <a:sym typeface="ヒラギノ角ゴ ProN W3"/>
            </a:endParaRPr>
          </a:p>
        </p:txBody>
      </p:sp>
      <p:sp>
        <p:nvSpPr>
          <p:cNvPr id="34" name="正方形/長方形 33">
            <a:extLst>
              <a:ext uri="{FF2B5EF4-FFF2-40B4-BE49-F238E27FC236}">
                <a16:creationId xmlns:a16="http://schemas.microsoft.com/office/drawing/2014/main" id="{37F9765B-0687-2074-58E8-26BDEF40B1BF}"/>
              </a:ext>
            </a:extLst>
          </p:cNvPr>
          <p:cNvSpPr/>
          <p:nvPr/>
        </p:nvSpPr>
        <p:spPr>
          <a:xfrm>
            <a:off x="3909058" y="5077588"/>
            <a:ext cx="2318421" cy="1371600"/>
          </a:xfrm>
          <a:prstGeom prst="rect">
            <a:avLst/>
          </a:prstGeom>
          <a:solidFill>
            <a:schemeClr val="accent4">
              <a:lumMod val="20000"/>
              <a:lumOff val="8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36000" rIns="72000" bIns="36000" numCol="1" spcCol="38100" rtlCol="0" anchor="ctr">
            <a:noAutofit/>
          </a:bodyPr>
          <a:lstStyle/>
          <a:p>
            <a:pPr lvl="0" algn="ctr" defTabSz="454789" hangingPunct="0">
              <a:buClrTx/>
              <a:defRPr/>
            </a:pPr>
            <a:r>
              <a:rPr lang="ja-JP" altLang="en-US" b="1" dirty="0">
                <a:solidFill>
                  <a:schemeClr val="accent4">
                    <a:lumMod val="75000"/>
                  </a:schemeClr>
                </a:solidFill>
                <a:latin typeface="+mn-ea"/>
                <a:sym typeface="ヒラギノ角ゴ ProN W3"/>
              </a:rPr>
              <a:t>処理費用／環境負荷の</a:t>
            </a:r>
            <a:endParaRPr lang="en-US" altLang="ja-JP" b="1" dirty="0">
              <a:solidFill>
                <a:schemeClr val="accent4">
                  <a:lumMod val="75000"/>
                </a:schemeClr>
              </a:solidFill>
              <a:latin typeface="+mn-ea"/>
              <a:sym typeface="ヒラギノ角ゴ ProN W3"/>
            </a:endParaRPr>
          </a:p>
          <a:p>
            <a:pPr lvl="0" algn="ctr" defTabSz="454789" hangingPunct="0">
              <a:buClrTx/>
              <a:defRPr/>
            </a:pPr>
            <a:r>
              <a:rPr lang="ja-JP" altLang="en-US" b="1" dirty="0">
                <a:solidFill>
                  <a:schemeClr val="accent4">
                    <a:lumMod val="75000"/>
                  </a:schemeClr>
                </a:solidFill>
                <a:latin typeface="+mn-ea"/>
                <a:sym typeface="ヒラギノ角ゴ ProN W3"/>
              </a:rPr>
              <a:t>適正化を実現</a:t>
            </a:r>
            <a:endParaRPr lang="en-SG" altLang="ja-JP" b="1" dirty="0">
              <a:solidFill>
                <a:schemeClr val="accent4">
                  <a:lumMod val="75000"/>
                </a:schemeClr>
              </a:solidFill>
              <a:latin typeface="+mn-ea"/>
              <a:sym typeface="ヒラギノ角ゴ ProN W3"/>
            </a:endParaRPr>
          </a:p>
        </p:txBody>
      </p:sp>
      <p:sp>
        <p:nvSpPr>
          <p:cNvPr id="35" name="正方形/長方形 34">
            <a:extLst>
              <a:ext uri="{FF2B5EF4-FFF2-40B4-BE49-F238E27FC236}">
                <a16:creationId xmlns:a16="http://schemas.microsoft.com/office/drawing/2014/main" id="{3C0BDCCF-B5E7-E94A-8350-23069DFD479E}"/>
              </a:ext>
            </a:extLst>
          </p:cNvPr>
          <p:cNvSpPr/>
          <p:nvPr/>
        </p:nvSpPr>
        <p:spPr>
          <a:xfrm>
            <a:off x="6471318" y="5077588"/>
            <a:ext cx="2318421" cy="1371600"/>
          </a:xfrm>
          <a:prstGeom prst="rect">
            <a:avLst/>
          </a:prstGeom>
          <a:solidFill>
            <a:schemeClr val="accent4">
              <a:lumMod val="20000"/>
              <a:lumOff val="80000"/>
            </a:schemeClr>
          </a:solid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36000" rIns="72000" bIns="36000" numCol="1" spcCol="38100" rtlCol="0" anchor="ctr">
            <a:noAutofit/>
          </a:bodyPr>
          <a:lstStyle/>
          <a:p>
            <a:pPr lvl="0" algn="ctr" defTabSz="454789" hangingPunct="0">
              <a:buClrTx/>
              <a:defRPr/>
            </a:pPr>
            <a:r>
              <a:rPr lang="ja-JP" altLang="en-US" b="1" dirty="0">
                <a:solidFill>
                  <a:schemeClr val="accent4">
                    <a:lumMod val="75000"/>
                  </a:schemeClr>
                </a:solidFill>
                <a:latin typeface="+mn-ea"/>
                <a:sym typeface="ヒラギノ角ゴ ProN W3"/>
              </a:rPr>
              <a:t>適切なコンプライアンス</a:t>
            </a:r>
            <a:br>
              <a:rPr lang="en-US" altLang="ja-JP" b="1" dirty="0">
                <a:solidFill>
                  <a:schemeClr val="accent4">
                    <a:lumMod val="75000"/>
                  </a:schemeClr>
                </a:solidFill>
                <a:latin typeface="+mn-ea"/>
                <a:sym typeface="ヒラギノ角ゴ ProN W3"/>
              </a:rPr>
            </a:br>
            <a:r>
              <a:rPr lang="ja-JP" altLang="en-US" b="1" dirty="0">
                <a:solidFill>
                  <a:schemeClr val="accent4">
                    <a:lumMod val="75000"/>
                  </a:schemeClr>
                </a:solidFill>
                <a:latin typeface="+mn-ea"/>
                <a:sym typeface="ヒラギノ角ゴ ProN W3"/>
              </a:rPr>
              <a:t>体制の実現</a:t>
            </a:r>
            <a:endParaRPr lang="en-SG" altLang="ja-JP" b="1" dirty="0">
              <a:solidFill>
                <a:schemeClr val="accent4">
                  <a:lumMod val="75000"/>
                </a:schemeClr>
              </a:solidFill>
              <a:latin typeface="+mn-ea"/>
              <a:sym typeface="ヒラギノ角ゴ ProN W3"/>
            </a:endParaRPr>
          </a:p>
        </p:txBody>
      </p:sp>
    </p:spTree>
    <p:extLst>
      <p:ext uri="{BB962C8B-B14F-4D97-AF65-F5344CB8AC3E}">
        <p14:creationId xmlns:p14="http://schemas.microsoft.com/office/powerpoint/2010/main" val="63248282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E98A5F-03DD-820A-5A9F-B7445B8BBE1C}"/>
            </a:ext>
          </a:extLst>
        </p:cNvPr>
        <p:cNvGrpSpPr/>
        <p:nvPr/>
      </p:nvGrpSpPr>
      <p:grpSpPr>
        <a:xfrm>
          <a:off x="0" y="0"/>
          <a:ext cx="0" cy="0"/>
          <a:chOff x="0" y="0"/>
          <a:chExt cx="0" cy="0"/>
        </a:xfrm>
      </p:grpSpPr>
      <p:graphicFrame>
        <p:nvGraphicFramePr>
          <p:cNvPr id="19" name="think-cell data - do not delete" hidden="1">
            <a:extLst>
              <a:ext uri="{FF2B5EF4-FFF2-40B4-BE49-F238E27FC236}">
                <a16:creationId xmlns:a16="http://schemas.microsoft.com/office/drawing/2014/main" id="{7976B42D-5F21-3D2F-B465-93A08EB09239}"/>
              </a:ext>
            </a:extLst>
          </p:cNvPr>
          <p:cNvGraphicFramePr>
            <a:graphicFrameLocks noChangeAspect="1"/>
          </p:cNvGraphicFramePr>
          <p:nvPr>
            <p:custDataLst>
              <p:tags r:id="rId1"/>
            </p:custDataLst>
            <p:extLst>
              <p:ext uri="{D42A27DB-BD31-4B8C-83A1-F6EECF244321}">
                <p14:modId xmlns:p14="http://schemas.microsoft.com/office/powerpoint/2010/main" val="38505499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426" imgH="428" progId="TCLayout.ActiveDocument.1">
                  <p:embed/>
                </p:oleObj>
              </mc:Choice>
              <mc:Fallback>
                <p:oleObj name="think-cellスライド" r:id="rId3" imgW="426" imgH="428"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スライド番号プレースホルダー 1">
            <a:extLst>
              <a:ext uri="{FF2B5EF4-FFF2-40B4-BE49-F238E27FC236}">
                <a16:creationId xmlns:a16="http://schemas.microsoft.com/office/drawing/2014/main" id="{900AEC97-7A26-625F-39CC-8D0ED0F3C1D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latin typeface="+mn-ea"/>
                <a:ea typeface="+mn-ea"/>
              </a:rPr>
              <a:t>12</a:t>
            </a:fld>
            <a:endParaRPr lang="ja" altLang="en-US">
              <a:latin typeface="+mn-ea"/>
              <a:ea typeface="+mn-ea"/>
            </a:endParaRPr>
          </a:p>
        </p:txBody>
      </p:sp>
      <p:sp>
        <p:nvSpPr>
          <p:cNvPr id="5" name="コンテンツ プレースホルダー 4">
            <a:extLst>
              <a:ext uri="{FF2B5EF4-FFF2-40B4-BE49-F238E27FC236}">
                <a16:creationId xmlns:a16="http://schemas.microsoft.com/office/drawing/2014/main" id="{600FCC64-7D70-5A06-0641-DFD2EF18DF55}"/>
              </a:ext>
            </a:extLst>
          </p:cNvPr>
          <p:cNvSpPr>
            <a:spLocks noGrp="1"/>
          </p:cNvSpPr>
          <p:nvPr>
            <p:ph sz="quarter" idx="11"/>
          </p:nvPr>
        </p:nvSpPr>
        <p:spPr>
          <a:xfrm>
            <a:off x="202448" y="756208"/>
            <a:ext cx="8781896" cy="397536"/>
          </a:xfrm>
        </p:spPr>
        <p:txBody>
          <a:bodyPr>
            <a:noAutofit/>
          </a:bodyPr>
          <a:lstStyle/>
          <a:p>
            <a:pPr marL="0" indent="0">
              <a:buNone/>
            </a:pPr>
            <a:r>
              <a:rPr kumimoji="1" lang="ja-JP" altLang="en-US" b="1" dirty="0">
                <a:solidFill>
                  <a:schemeClr val="tx1"/>
                </a:solidFill>
                <a:latin typeface="+mn-ea"/>
                <a:ea typeface="+mn-ea"/>
              </a:rPr>
              <a:t>廃棄物管理システム「ゴミカン」を通じて、貴社（本部／各拠点）からの廃棄物に関わる業務を全て代行</a:t>
            </a:r>
            <a:endParaRPr kumimoji="1" lang="en-US" altLang="ja-JP" b="1" dirty="0">
              <a:solidFill>
                <a:schemeClr val="tx1"/>
              </a:solidFill>
              <a:latin typeface="+mn-ea"/>
              <a:ea typeface="+mn-ea"/>
            </a:endParaRPr>
          </a:p>
          <a:p>
            <a:pPr marL="0" indent="0">
              <a:buNone/>
            </a:pPr>
            <a:r>
              <a:rPr kumimoji="1" lang="ja-JP" altLang="en-US" b="1" dirty="0">
                <a:solidFill>
                  <a:schemeClr val="tx1"/>
                </a:solidFill>
                <a:latin typeface="+mn-ea"/>
                <a:ea typeface="+mn-ea"/>
              </a:rPr>
              <a:t>貴社は「依頼・承認・データ確認」のみを行う</a:t>
            </a:r>
          </a:p>
        </p:txBody>
      </p:sp>
      <p:sp>
        <p:nvSpPr>
          <p:cNvPr id="6" name="コンテンツ プレースホルダー 3">
            <a:extLst>
              <a:ext uri="{FF2B5EF4-FFF2-40B4-BE49-F238E27FC236}">
                <a16:creationId xmlns:a16="http://schemas.microsoft.com/office/drawing/2014/main" id="{CD6E3083-73A1-0768-66AE-16BDB1EA945E}"/>
              </a:ext>
            </a:extLst>
          </p:cNvPr>
          <p:cNvSpPr>
            <a:spLocks noGrp="1"/>
          </p:cNvSpPr>
          <p:nvPr>
            <p:ph sz="quarter" idx="14"/>
          </p:nvPr>
        </p:nvSpPr>
        <p:spPr>
          <a:xfrm>
            <a:off x="6230" y="145446"/>
            <a:ext cx="5448300" cy="397536"/>
          </a:xfrm>
        </p:spPr>
        <p:txBody>
          <a:bodyPr/>
          <a:lstStyle/>
          <a:p>
            <a:r>
              <a:rPr kumimoji="1" lang="ja-JP" altLang="en-US" dirty="0"/>
              <a:t>廃棄物マネジメント</a:t>
            </a:r>
            <a:r>
              <a:rPr kumimoji="1" lang="en-US" altLang="ja-JP" dirty="0"/>
              <a:t>BPO</a:t>
            </a:r>
            <a:r>
              <a:rPr kumimoji="1" lang="ja-JP" altLang="en-US" dirty="0"/>
              <a:t>の提供イメージ</a:t>
            </a:r>
            <a:endParaRPr kumimoji="1" lang="en-US" altLang="ja-JP" dirty="0">
              <a:latin typeface="+mn-ea"/>
            </a:endParaRPr>
          </a:p>
        </p:txBody>
      </p:sp>
      <p:grpSp>
        <p:nvGrpSpPr>
          <p:cNvPr id="10" name="グループ化 9">
            <a:extLst>
              <a:ext uri="{FF2B5EF4-FFF2-40B4-BE49-F238E27FC236}">
                <a16:creationId xmlns:a16="http://schemas.microsoft.com/office/drawing/2014/main" id="{93BDFEBC-298A-CE25-672C-BAF0A004CC8F}"/>
              </a:ext>
            </a:extLst>
          </p:cNvPr>
          <p:cNvGrpSpPr/>
          <p:nvPr/>
        </p:nvGrpSpPr>
        <p:grpSpPr>
          <a:xfrm>
            <a:off x="3906000" y="3825936"/>
            <a:ext cx="1332000" cy="1332000"/>
            <a:chOff x="3906000" y="3011589"/>
            <a:chExt cx="1332000" cy="1332000"/>
          </a:xfrm>
        </p:grpSpPr>
        <p:pic>
          <p:nvPicPr>
            <p:cNvPr id="8" name="図 7" descr="ロゴ&#10;&#10;AI 生成コンテンツは誤りを含む可能性があります。">
              <a:extLst>
                <a:ext uri="{FF2B5EF4-FFF2-40B4-BE49-F238E27FC236}">
                  <a16:creationId xmlns:a16="http://schemas.microsoft.com/office/drawing/2014/main" id="{2ACD6ACF-4A8B-6278-A0E0-D3B4C20E3B3E}"/>
                </a:ext>
              </a:extLst>
            </p:cNvPr>
            <p:cNvPicPr>
              <a:picLocks noChangeAspect="1"/>
            </p:cNvPicPr>
            <p:nvPr/>
          </p:nvPicPr>
          <p:blipFill>
            <a:blip r:embed="rId5"/>
            <a:stretch>
              <a:fillRect/>
            </a:stretch>
          </p:blipFill>
          <p:spPr>
            <a:xfrm>
              <a:off x="4243828" y="3228358"/>
              <a:ext cx="699135" cy="898463"/>
            </a:xfrm>
            <a:prstGeom prst="rect">
              <a:avLst/>
            </a:prstGeom>
          </p:spPr>
        </p:pic>
        <p:sp>
          <p:nvSpPr>
            <p:cNvPr id="9" name="楕円 8">
              <a:extLst>
                <a:ext uri="{FF2B5EF4-FFF2-40B4-BE49-F238E27FC236}">
                  <a16:creationId xmlns:a16="http://schemas.microsoft.com/office/drawing/2014/main" id="{4F0A1178-133F-3E98-0A68-DC375605E8CC}"/>
                </a:ext>
              </a:extLst>
            </p:cNvPr>
            <p:cNvSpPr/>
            <p:nvPr/>
          </p:nvSpPr>
          <p:spPr>
            <a:xfrm>
              <a:off x="3906000" y="3011589"/>
              <a:ext cx="1332000" cy="1332000"/>
            </a:xfrm>
            <a:prstGeom prst="ellipse">
              <a:avLst/>
            </a:prstGeom>
            <a:noFill/>
            <a:ln>
              <a:solidFill>
                <a:schemeClr val="accent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grpSp>
      <p:sp>
        <p:nvSpPr>
          <p:cNvPr id="11" name="楕円 10">
            <a:extLst>
              <a:ext uri="{FF2B5EF4-FFF2-40B4-BE49-F238E27FC236}">
                <a16:creationId xmlns:a16="http://schemas.microsoft.com/office/drawing/2014/main" id="{6D34186F-2E5C-A6F4-DCDA-3E7D681C959C}"/>
              </a:ext>
            </a:extLst>
          </p:cNvPr>
          <p:cNvSpPr/>
          <p:nvPr/>
        </p:nvSpPr>
        <p:spPr>
          <a:xfrm>
            <a:off x="3906000" y="1491189"/>
            <a:ext cx="1332000" cy="1332000"/>
          </a:xfrm>
          <a:prstGeom prst="ellipse">
            <a:avLst/>
          </a:prstGeom>
          <a:solidFill>
            <a:schemeClr val="accent1">
              <a:lumMod val="20000"/>
              <a:lumOff val="80000"/>
            </a:schemeClr>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貴社</a:t>
            </a:r>
            <a:br>
              <a:rPr kumimoji="1" lang="en-US" altLang="ja-JP" b="1" dirty="0">
                <a:solidFill>
                  <a:schemeClr val="tx1"/>
                </a:solidFill>
              </a:rPr>
            </a:br>
            <a:r>
              <a:rPr kumimoji="1" lang="ja-JP" altLang="en-US" b="1" dirty="0">
                <a:solidFill>
                  <a:schemeClr val="tx1"/>
                </a:solidFill>
              </a:rPr>
              <a:t>（本部）</a:t>
            </a:r>
            <a:endParaRPr kumimoji="1" lang="en-SG" b="1" dirty="0">
              <a:solidFill>
                <a:schemeClr val="tx1"/>
              </a:solidFill>
            </a:endParaRPr>
          </a:p>
        </p:txBody>
      </p:sp>
      <p:grpSp>
        <p:nvGrpSpPr>
          <p:cNvPr id="83" name="グループ化 82">
            <a:extLst>
              <a:ext uri="{FF2B5EF4-FFF2-40B4-BE49-F238E27FC236}">
                <a16:creationId xmlns:a16="http://schemas.microsoft.com/office/drawing/2014/main" id="{C25E346F-06B1-575D-0F72-4B806BDEA6DB}"/>
              </a:ext>
            </a:extLst>
          </p:cNvPr>
          <p:cNvGrpSpPr/>
          <p:nvPr/>
        </p:nvGrpSpPr>
        <p:grpSpPr>
          <a:xfrm>
            <a:off x="4243828" y="2879367"/>
            <a:ext cx="587252" cy="861060"/>
            <a:chOff x="4243828" y="2903220"/>
            <a:chExt cx="587252" cy="861060"/>
          </a:xfrm>
        </p:grpSpPr>
        <p:cxnSp>
          <p:nvCxnSpPr>
            <p:cNvPr id="13" name="直線矢印コネクタ 12">
              <a:extLst>
                <a:ext uri="{FF2B5EF4-FFF2-40B4-BE49-F238E27FC236}">
                  <a16:creationId xmlns:a16="http://schemas.microsoft.com/office/drawing/2014/main" id="{2DAFB63F-FB07-FE22-A4A3-43B0C5B41324}"/>
                </a:ext>
              </a:extLst>
            </p:cNvPr>
            <p:cNvCxnSpPr/>
            <p:nvPr/>
          </p:nvCxnSpPr>
          <p:spPr>
            <a:xfrm>
              <a:off x="4831080" y="2903220"/>
              <a:ext cx="0" cy="86106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直線矢印コネクタ 13">
              <a:extLst>
                <a:ext uri="{FF2B5EF4-FFF2-40B4-BE49-F238E27FC236}">
                  <a16:creationId xmlns:a16="http://schemas.microsoft.com/office/drawing/2014/main" id="{C6E367DF-4FC9-5926-6D11-ED1DAFED1511}"/>
                </a:ext>
              </a:extLst>
            </p:cNvPr>
            <p:cNvCxnSpPr/>
            <p:nvPr/>
          </p:nvCxnSpPr>
          <p:spPr>
            <a:xfrm>
              <a:off x="4243828" y="2903220"/>
              <a:ext cx="0" cy="861060"/>
            </a:xfrm>
            <a:prstGeom prst="straightConnector1">
              <a:avLst/>
            </a:prstGeom>
            <a:ln w="28575">
              <a:solidFill>
                <a:schemeClr val="bg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20" name="グループ化 19">
            <a:extLst>
              <a:ext uri="{FF2B5EF4-FFF2-40B4-BE49-F238E27FC236}">
                <a16:creationId xmlns:a16="http://schemas.microsoft.com/office/drawing/2014/main" id="{938ABAA9-C1A9-CEEC-2006-09C03ACE2EFD}"/>
              </a:ext>
            </a:extLst>
          </p:cNvPr>
          <p:cNvGrpSpPr/>
          <p:nvPr/>
        </p:nvGrpSpPr>
        <p:grpSpPr>
          <a:xfrm>
            <a:off x="480050" y="3309897"/>
            <a:ext cx="1394470" cy="2522220"/>
            <a:chOff x="365750" y="3080358"/>
            <a:chExt cx="1394470" cy="2931822"/>
          </a:xfrm>
        </p:grpSpPr>
        <p:sp>
          <p:nvSpPr>
            <p:cNvPr id="18" name="正方形/長方形 17">
              <a:extLst>
                <a:ext uri="{FF2B5EF4-FFF2-40B4-BE49-F238E27FC236}">
                  <a16:creationId xmlns:a16="http://schemas.microsoft.com/office/drawing/2014/main" id="{BDB9EA93-18B1-D3C2-03A1-6FA7A5562F64}"/>
                </a:ext>
              </a:extLst>
            </p:cNvPr>
            <p:cNvSpPr/>
            <p:nvPr/>
          </p:nvSpPr>
          <p:spPr>
            <a:xfrm>
              <a:off x="365750" y="3080358"/>
              <a:ext cx="1394470" cy="293182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kumimoji="1" lang="en-SG" dirty="0"/>
            </a:p>
          </p:txBody>
        </p:sp>
        <p:sp>
          <p:nvSpPr>
            <p:cNvPr id="17" name="正方形/長方形 16">
              <a:extLst>
                <a:ext uri="{FF2B5EF4-FFF2-40B4-BE49-F238E27FC236}">
                  <a16:creationId xmlns:a16="http://schemas.microsoft.com/office/drawing/2014/main" id="{C6B9BB64-E2A5-4A34-E167-20F9CD55114F}"/>
                </a:ext>
              </a:extLst>
            </p:cNvPr>
            <p:cNvSpPr/>
            <p:nvPr/>
          </p:nvSpPr>
          <p:spPr>
            <a:xfrm>
              <a:off x="518159" y="3179418"/>
              <a:ext cx="312413" cy="274894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t>廃棄物処理業者</a:t>
              </a:r>
              <a:endParaRPr kumimoji="1" lang="en-SG" dirty="0"/>
            </a:p>
          </p:txBody>
        </p:sp>
      </p:grpSp>
      <p:grpSp>
        <p:nvGrpSpPr>
          <p:cNvPr id="27" name="グループ化 26">
            <a:extLst>
              <a:ext uri="{FF2B5EF4-FFF2-40B4-BE49-F238E27FC236}">
                <a16:creationId xmlns:a16="http://schemas.microsoft.com/office/drawing/2014/main" id="{4740CA78-7F42-9061-1A94-17A977D59E4C}"/>
              </a:ext>
            </a:extLst>
          </p:cNvPr>
          <p:cNvGrpSpPr/>
          <p:nvPr/>
        </p:nvGrpSpPr>
        <p:grpSpPr>
          <a:xfrm>
            <a:off x="1126736" y="3390612"/>
            <a:ext cx="565919" cy="2373910"/>
            <a:chOff x="988561" y="3406486"/>
            <a:chExt cx="619742" cy="2512954"/>
          </a:xfrm>
        </p:grpSpPr>
        <p:pic>
          <p:nvPicPr>
            <p:cNvPr id="22" name="グラフィックス 21" descr="ダンプ トラック 単色塗りつぶし">
              <a:extLst>
                <a:ext uri="{FF2B5EF4-FFF2-40B4-BE49-F238E27FC236}">
                  <a16:creationId xmlns:a16="http://schemas.microsoft.com/office/drawing/2014/main" id="{92CAA194-B872-494C-EAA7-FC5242616D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8561" y="3406486"/>
              <a:ext cx="619742" cy="619743"/>
            </a:xfrm>
            <a:prstGeom prst="rect">
              <a:avLst/>
            </a:prstGeom>
          </p:spPr>
        </p:pic>
        <p:pic>
          <p:nvPicPr>
            <p:cNvPr id="23" name="グラフィックス 22" descr="ダンプ トラック 単色塗りつぶし">
              <a:extLst>
                <a:ext uri="{FF2B5EF4-FFF2-40B4-BE49-F238E27FC236}">
                  <a16:creationId xmlns:a16="http://schemas.microsoft.com/office/drawing/2014/main" id="{B0FAC40E-12BF-9DD1-679E-F77C47B7533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88561" y="4108923"/>
              <a:ext cx="619742" cy="619742"/>
            </a:xfrm>
            <a:prstGeom prst="rect">
              <a:avLst/>
            </a:prstGeom>
          </p:spPr>
        </p:pic>
        <p:pic>
          <p:nvPicPr>
            <p:cNvPr id="25" name="グラフィックス 24" descr="工場 単色塗りつぶし">
              <a:extLst>
                <a:ext uri="{FF2B5EF4-FFF2-40B4-BE49-F238E27FC236}">
                  <a16:creationId xmlns:a16="http://schemas.microsoft.com/office/drawing/2014/main" id="{74253D6A-DA2C-ACFB-781F-7246D18F25D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8561" y="4655150"/>
              <a:ext cx="619742" cy="619742"/>
            </a:xfrm>
            <a:prstGeom prst="rect">
              <a:avLst/>
            </a:prstGeom>
          </p:spPr>
        </p:pic>
        <p:pic>
          <p:nvPicPr>
            <p:cNvPr id="26" name="グラフィックス 25" descr="工場 単色塗りつぶし">
              <a:extLst>
                <a:ext uri="{FF2B5EF4-FFF2-40B4-BE49-F238E27FC236}">
                  <a16:creationId xmlns:a16="http://schemas.microsoft.com/office/drawing/2014/main" id="{7BBAC802-17E8-0C91-698C-4968AE926EA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8561" y="5299698"/>
              <a:ext cx="619742" cy="619742"/>
            </a:xfrm>
            <a:prstGeom prst="rect">
              <a:avLst/>
            </a:prstGeom>
          </p:spPr>
        </p:pic>
      </p:grpSp>
      <p:grpSp>
        <p:nvGrpSpPr>
          <p:cNvPr id="80" name="グループ化 79">
            <a:extLst>
              <a:ext uri="{FF2B5EF4-FFF2-40B4-BE49-F238E27FC236}">
                <a16:creationId xmlns:a16="http://schemas.microsoft.com/office/drawing/2014/main" id="{A289D68A-CBCF-25D4-3AE9-603397108FC0}"/>
              </a:ext>
            </a:extLst>
          </p:cNvPr>
          <p:cNvGrpSpPr/>
          <p:nvPr/>
        </p:nvGrpSpPr>
        <p:grpSpPr>
          <a:xfrm>
            <a:off x="7340841" y="3237787"/>
            <a:ext cx="1394470" cy="2522220"/>
            <a:chOff x="7340841" y="3261640"/>
            <a:chExt cx="1394470" cy="2522220"/>
          </a:xfrm>
        </p:grpSpPr>
        <p:grpSp>
          <p:nvGrpSpPr>
            <p:cNvPr id="28" name="グループ化 27">
              <a:extLst>
                <a:ext uri="{FF2B5EF4-FFF2-40B4-BE49-F238E27FC236}">
                  <a16:creationId xmlns:a16="http://schemas.microsoft.com/office/drawing/2014/main" id="{8F19CE2A-6817-2AA7-3A63-ABB5D8AE294F}"/>
                </a:ext>
              </a:extLst>
            </p:cNvPr>
            <p:cNvGrpSpPr/>
            <p:nvPr/>
          </p:nvGrpSpPr>
          <p:grpSpPr>
            <a:xfrm>
              <a:off x="7340841" y="3261640"/>
              <a:ext cx="1394470" cy="2522220"/>
              <a:chOff x="315201" y="2996538"/>
              <a:chExt cx="1394470" cy="2931822"/>
            </a:xfrm>
          </p:grpSpPr>
          <p:sp>
            <p:nvSpPr>
              <p:cNvPr id="29" name="正方形/長方形 28">
                <a:extLst>
                  <a:ext uri="{FF2B5EF4-FFF2-40B4-BE49-F238E27FC236}">
                    <a16:creationId xmlns:a16="http://schemas.microsoft.com/office/drawing/2014/main" id="{CD290098-ED85-6A28-2DB1-867BCBB760B1}"/>
                  </a:ext>
                </a:extLst>
              </p:cNvPr>
              <p:cNvSpPr/>
              <p:nvPr/>
            </p:nvSpPr>
            <p:spPr>
              <a:xfrm>
                <a:off x="315201" y="2996538"/>
                <a:ext cx="1394470" cy="2931822"/>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endParaRPr kumimoji="1" lang="en-SG" dirty="0"/>
              </a:p>
            </p:txBody>
          </p:sp>
          <p:sp>
            <p:nvSpPr>
              <p:cNvPr id="30" name="正方形/長方形 29">
                <a:extLst>
                  <a:ext uri="{FF2B5EF4-FFF2-40B4-BE49-F238E27FC236}">
                    <a16:creationId xmlns:a16="http://schemas.microsoft.com/office/drawing/2014/main" id="{8DDAB3B7-6FB2-347E-A65F-E11929A042E7}"/>
                  </a:ext>
                </a:extLst>
              </p:cNvPr>
              <p:cNvSpPr/>
              <p:nvPr/>
            </p:nvSpPr>
            <p:spPr>
              <a:xfrm>
                <a:off x="1272539" y="3179418"/>
                <a:ext cx="312413" cy="2748942"/>
              </a:xfrm>
              <a:prstGeom prst="rect">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vert="eaVert" rtlCol="0" anchor="ctr"/>
              <a:lstStyle/>
              <a:p>
                <a:pPr algn="ctr"/>
                <a:r>
                  <a:rPr kumimoji="1" lang="ja-JP" altLang="en-US" dirty="0"/>
                  <a:t>貴社（各拠点）</a:t>
                </a:r>
                <a:endParaRPr kumimoji="1" lang="en-SG" dirty="0"/>
              </a:p>
            </p:txBody>
          </p:sp>
        </p:grpSp>
        <p:pic>
          <p:nvPicPr>
            <p:cNvPr id="75" name="グラフィックス 74" descr="工場 単色塗りつぶし">
              <a:extLst>
                <a:ext uri="{FF2B5EF4-FFF2-40B4-BE49-F238E27FC236}">
                  <a16:creationId xmlns:a16="http://schemas.microsoft.com/office/drawing/2014/main" id="{125DEBE5-E754-4482-7CFA-00EED38B135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36551" y="3333750"/>
              <a:ext cx="565919" cy="585451"/>
            </a:xfrm>
            <a:prstGeom prst="rect">
              <a:avLst/>
            </a:prstGeom>
          </p:spPr>
        </p:pic>
        <p:pic>
          <p:nvPicPr>
            <p:cNvPr id="76" name="グラフィックス 75" descr="工場 単色塗りつぶし">
              <a:extLst>
                <a:ext uri="{FF2B5EF4-FFF2-40B4-BE49-F238E27FC236}">
                  <a16:creationId xmlns:a16="http://schemas.microsoft.com/office/drawing/2014/main" id="{A100EB22-211A-7AFC-840D-848E871AC69A}"/>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536551" y="3942635"/>
              <a:ext cx="565919" cy="585451"/>
            </a:xfrm>
            <a:prstGeom prst="rect">
              <a:avLst/>
            </a:prstGeom>
          </p:spPr>
        </p:pic>
        <p:pic>
          <p:nvPicPr>
            <p:cNvPr id="78" name="グラフィックス 77" descr="建物 単色塗りつぶし">
              <a:extLst>
                <a:ext uri="{FF2B5EF4-FFF2-40B4-BE49-F238E27FC236}">
                  <a16:creationId xmlns:a16="http://schemas.microsoft.com/office/drawing/2014/main" id="{ACA9BF0F-1748-D965-E506-03BCAC0EE1B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36551" y="4551520"/>
              <a:ext cx="518821" cy="518821"/>
            </a:xfrm>
            <a:prstGeom prst="rect">
              <a:avLst/>
            </a:prstGeom>
          </p:spPr>
        </p:pic>
        <p:pic>
          <p:nvPicPr>
            <p:cNvPr id="79" name="グラフィックス 78" descr="建物 単色塗りつぶし">
              <a:extLst>
                <a:ext uri="{FF2B5EF4-FFF2-40B4-BE49-F238E27FC236}">
                  <a16:creationId xmlns:a16="http://schemas.microsoft.com/office/drawing/2014/main" id="{35DD4542-3010-8D55-2AE6-65822515A5B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536551" y="5167690"/>
              <a:ext cx="518821" cy="518821"/>
            </a:xfrm>
            <a:prstGeom prst="rect">
              <a:avLst/>
            </a:prstGeom>
          </p:spPr>
        </p:pic>
      </p:grpSp>
      <p:sp>
        <p:nvSpPr>
          <p:cNvPr id="81" name="テキスト ボックス 80">
            <a:extLst>
              <a:ext uri="{FF2B5EF4-FFF2-40B4-BE49-F238E27FC236}">
                <a16:creationId xmlns:a16="http://schemas.microsoft.com/office/drawing/2014/main" id="{DE7C8521-DA78-C3B5-63DC-F573DCA9F424}"/>
              </a:ext>
            </a:extLst>
          </p:cNvPr>
          <p:cNvSpPr txBox="1"/>
          <p:nvPr/>
        </p:nvSpPr>
        <p:spPr>
          <a:xfrm>
            <a:off x="3353536" y="3049205"/>
            <a:ext cx="1104927" cy="523220"/>
          </a:xfrm>
          <a:prstGeom prst="rect">
            <a:avLst/>
          </a:prstGeom>
          <a:noFill/>
        </p:spPr>
        <p:txBody>
          <a:bodyPr wrap="square" rtlCol="0">
            <a:spAutoFit/>
          </a:bodyPr>
          <a:lstStyle/>
          <a:p>
            <a:pPr algn="ctr"/>
            <a:r>
              <a:rPr kumimoji="1" lang="ja-JP" altLang="en-US" dirty="0"/>
              <a:t>報告</a:t>
            </a:r>
            <a:br>
              <a:rPr kumimoji="1" lang="en-US" altLang="ja-JP" dirty="0"/>
            </a:br>
            <a:r>
              <a:rPr kumimoji="1" lang="ja-JP" altLang="en-US" dirty="0"/>
              <a:t>請求</a:t>
            </a:r>
            <a:endParaRPr kumimoji="1" lang="en-SG" dirty="0"/>
          </a:p>
        </p:txBody>
      </p:sp>
      <p:sp>
        <p:nvSpPr>
          <p:cNvPr id="82" name="テキスト ボックス 81">
            <a:extLst>
              <a:ext uri="{FF2B5EF4-FFF2-40B4-BE49-F238E27FC236}">
                <a16:creationId xmlns:a16="http://schemas.microsoft.com/office/drawing/2014/main" id="{542497D7-E23F-D1DC-075B-13AC3AAB3EFC}"/>
              </a:ext>
            </a:extLst>
          </p:cNvPr>
          <p:cNvSpPr txBox="1"/>
          <p:nvPr/>
        </p:nvSpPr>
        <p:spPr>
          <a:xfrm>
            <a:off x="4831080" y="2915986"/>
            <a:ext cx="1104927" cy="738664"/>
          </a:xfrm>
          <a:prstGeom prst="rect">
            <a:avLst/>
          </a:prstGeom>
          <a:noFill/>
        </p:spPr>
        <p:txBody>
          <a:bodyPr wrap="square" rtlCol="0">
            <a:spAutoFit/>
          </a:bodyPr>
          <a:lstStyle/>
          <a:p>
            <a:pPr algn="ctr"/>
            <a:r>
              <a:rPr kumimoji="1" lang="ja-JP" altLang="en-US" dirty="0"/>
              <a:t>依頼</a:t>
            </a:r>
            <a:endParaRPr kumimoji="1" lang="en-US" altLang="ja-JP" dirty="0"/>
          </a:p>
          <a:p>
            <a:pPr algn="ctr"/>
            <a:r>
              <a:rPr kumimoji="1" lang="ja-JP" altLang="en-US" dirty="0"/>
              <a:t>承認</a:t>
            </a:r>
            <a:endParaRPr kumimoji="1" lang="en-US" altLang="ja-JP" dirty="0"/>
          </a:p>
          <a:p>
            <a:pPr algn="ctr"/>
            <a:r>
              <a:rPr kumimoji="1" lang="ja-JP" altLang="en-US" dirty="0"/>
              <a:t>データ確認</a:t>
            </a:r>
            <a:endParaRPr kumimoji="1" lang="en-SG" dirty="0"/>
          </a:p>
        </p:txBody>
      </p:sp>
      <p:grpSp>
        <p:nvGrpSpPr>
          <p:cNvPr id="84" name="グループ化 83">
            <a:extLst>
              <a:ext uri="{FF2B5EF4-FFF2-40B4-BE49-F238E27FC236}">
                <a16:creationId xmlns:a16="http://schemas.microsoft.com/office/drawing/2014/main" id="{FF3512F7-F3F0-56E2-BD9C-F286F10B4F72}"/>
              </a:ext>
            </a:extLst>
          </p:cNvPr>
          <p:cNvGrpSpPr/>
          <p:nvPr/>
        </p:nvGrpSpPr>
        <p:grpSpPr>
          <a:xfrm rot="5400000">
            <a:off x="6045519" y="3658292"/>
            <a:ext cx="587252" cy="1738749"/>
            <a:chOff x="4243828" y="2903220"/>
            <a:chExt cx="587252" cy="861060"/>
          </a:xfrm>
        </p:grpSpPr>
        <p:cxnSp>
          <p:nvCxnSpPr>
            <p:cNvPr id="85" name="直線矢印コネクタ 84">
              <a:extLst>
                <a:ext uri="{FF2B5EF4-FFF2-40B4-BE49-F238E27FC236}">
                  <a16:creationId xmlns:a16="http://schemas.microsoft.com/office/drawing/2014/main" id="{75AB18D1-92CB-4366-F7AC-A8C3AA94C283}"/>
                </a:ext>
              </a:extLst>
            </p:cNvPr>
            <p:cNvCxnSpPr/>
            <p:nvPr/>
          </p:nvCxnSpPr>
          <p:spPr>
            <a:xfrm>
              <a:off x="4831080" y="2903220"/>
              <a:ext cx="0" cy="86106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86" name="直線矢印コネクタ 85">
              <a:extLst>
                <a:ext uri="{FF2B5EF4-FFF2-40B4-BE49-F238E27FC236}">
                  <a16:creationId xmlns:a16="http://schemas.microsoft.com/office/drawing/2014/main" id="{6E9BD834-C1FD-A164-7A23-575491AA13E9}"/>
                </a:ext>
              </a:extLst>
            </p:cNvPr>
            <p:cNvCxnSpPr/>
            <p:nvPr/>
          </p:nvCxnSpPr>
          <p:spPr>
            <a:xfrm>
              <a:off x="4243828" y="2903220"/>
              <a:ext cx="0" cy="861060"/>
            </a:xfrm>
            <a:prstGeom prst="straightConnector1">
              <a:avLst/>
            </a:prstGeom>
            <a:ln w="28575">
              <a:solidFill>
                <a:schemeClr val="bg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87" name="テキスト ボックス 86">
            <a:extLst>
              <a:ext uri="{FF2B5EF4-FFF2-40B4-BE49-F238E27FC236}">
                <a16:creationId xmlns:a16="http://schemas.microsoft.com/office/drawing/2014/main" id="{421F67A9-390B-CD76-B09F-1A5DC5EC6BF0}"/>
              </a:ext>
            </a:extLst>
          </p:cNvPr>
          <p:cNvSpPr txBox="1"/>
          <p:nvPr/>
        </p:nvSpPr>
        <p:spPr>
          <a:xfrm>
            <a:off x="5757245" y="3888816"/>
            <a:ext cx="1104927" cy="307777"/>
          </a:xfrm>
          <a:prstGeom prst="rect">
            <a:avLst/>
          </a:prstGeom>
          <a:noFill/>
        </p:spPr>
        <p:txBody>
          <a:bodyPr wrap="square" rtlCol="0">
            <a:spAutoFit/>
          </a:bodyPr>
          <a:lstStyle/>
          <a:p>
            <a:pPr algn="ctr"/>
            <a:r>
              <a:rPr kumimoji="1" lang="ja-JP" altLang="en-US" dirty="0"/>
              <a:t>報告</a:t>
            </a:r>
            <a:endParaRPr kumimoji="1" lang="en-SG" dirty="0"/>
          </a:p>
        </p:txBody>
      </p:sp>
      <p:sp>
        <p:nvSpPr>
          <p:cNvPr id="88" name="テキスト ボックス 87">
            <a:extLst>
              <a:ext uri="{FF2B5EF4-FFF2-40B4-BE49-F238E27FC236}">
                <a16:creationId xmlns:a16="http://schemas.microsoft.com/office/drawing/2014/main" id="{D0F465A0-800B-1984-23D8-785E0A4AAE56}"/>
              </a:ext>
            </a:extLst>
          </p:cNvPr>
          <p:cNvSpPr txBox="1"/>
          <p:nvPr/>
        </p:nvSpPr>
        <p:spPr>
          <a:xfrm>
            <a:off x="5786681" y="4894027"/>
            <a:ext cx="1104927" cy="738664"/>
          </a:xfrm>
          <a:prstGeom prst="rect">
            <a:avLst/>
          </a:prstGeom>
          <a:noFill/>
        </p:spPr>
        <p:txBody>
          <a:bodyPr wrap="square" rtlCol="0">
            <a:spAutoFit/>
          </a:bodyPr>
          <a:lstStyle/>
          <a:p>
            <a:pPr algn="ctr"/>
            <a:r>
              <a:rPr kumimoji="1" lang="ja-JP" altLang="en-US" dirty="0"/>
              <a:t>依頼</a:t>
            </a:r>
            <a:endParaRPr kumimoji="1" lang="en-US" altLang="ja-JP" dirty="0"/>
          </a:p>
          <a:p>
            <a:pPr algn="ctr"/>
            <a:r>
              <a:rPr kumimoji="1" lang="ja-JP" altLang="en-US" dirty="0"/>
              <a:t>承認</a:t>
            </a:r>
            <a:endParaRPr kumimoji="1" lang="en-US" altLang="ja-JP" dirty="0"/>
          </a:p>
          <a:p>
            <a:pPr algn="ctr"/>
            <a:r>
              <a:rPr kumimoji="1" lang="ja-JP" altLang="en-US" dirty="0"/>
              <a:t>データ確認</a:t>
            </a:r>
            <a:endParaRPr kumimoji="1" lang="en-SG" dirty="0"/>
          </a:p>
        </p:txBody>
      </p:sp>
      <p:grpSp>
        <p:nvGrpSpPr>
          <p:cNvPr id="89" name="グループ化 88">
            <a:extLst>
              <a:ext uri="{FF2B5EF4-FFF2-40B4-BE49-F238E27FC236}">
                <a16:creationId xmlns:a16="http://schemas.microsoft.com/office/drawing/2014/main" id="{3B657710-9BD2-FA19-D9AE-7B4125F961E5}"/>
              </a:ext>
            </a:extLst>
          </p:cNvPr>
          <p:cNvGrpSpPr/>
          <p:nvPr/>
        </p:nvGrpSpPr>
        <p:grpSpPr>
          <a:xfrm rot="5400000">
            <a:off x="2602158" y="3658293"/>
            <a:ext cx="587252" cy="1738749"/>
            <a:chOff x="4243828" y="2903220"/>
            <a:chExt cx="587252" cy="861060"/>
          </a:xfrm>
        </p:grpSpPr>
        <p:cxnSp>
          <p:nvCxnSpPr>
            <p:cNvPr id="90" name="直線矢印コネクタ 89">
              <a:extLst>
                <a:ext uri="{FF2B5EF4-FFF2-40B4-BE49-F238E27FC236}">
                  <a16:creationId xmlns:a16="http://schemas.microsoft.com/office/drawing/2014/main" id="{444F807B-4C0E-F2A8-9F88-CF2E6F815E21}"/>
                </a:ext>
              </a:extLst>
            </p:cNvPr>
            <p:cNvCxnSpPr/>
            <p:nvPr/>
          </p:nvCxnSpPr>
          <p:spPr>
            <a:xfrm>
              <a:off x="4831080" y="2903220"/>
              <a:ext cx="0" cy="861060"/>
            </a:xfrm>
            <a:prstGeom prst="straightConnector1">
              <a:avLst/>
            </a:prstGeom>
            <a:ln w="28575">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91" name="直線矢印コネクタ 90">
              <a:extLst>
                <a:ext uri="{FF2B5EF4-FFF2-40B4-BE49-F238E27FC236}">
                  <a16:creationId xmlns:a16="http://schemas.microsoft.com/office/drawing/2014/main" id="{196CA4B5-340F-0670-81D2-C9240E609B63}"/>
                </a:ext>
              </a:extLst>
            </p:cNvPr>
            <p:cNvCxnSpPr/>
            <p:nvPr/>
          </p:nvCxnSpPr>
          <p:spPr>
            <a:xfrm>
              <a:off x="4243828" y="2903220"/>
              <a:ext cx="0" cy="861060"/>
            </a:xfrm>
            <a:prstGeom prst="straightConnector1">
              <a:avLst/>
            </a:prstGeom>
            <a:ln w="28575">
              <a:solidFill>
                <a:schemeClr val="bg2"/>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92" name="テキスト ボックス 91">
            <a:extLst>
              <a:ext uri="{FF2B5EF4-FFF2-40B4-BE49-F238E27FC236}">
                <a16:creationId xmlns:a16="http://schemas.microsoft.com/office/drawing/2014/main" id="{5DA0EA8C-4D03-5980-AF5A-C87752D50352}"/>
              </a:ext>
            </a:extLst>
          </p:cNvPr>
          <p:cNvSpPr txBox="1"/>
          <p:nvPr/>
        </p:nvSpPr>
        <p:spPr>
          <a:xfrm>
            <a:off x="1954400" y="3668616"/>
            <a:ext cx="1841096" cy="523220"/>
          </a:xfrm>
          <a:prstGeom prst="rect">
            <a:avLst/>
          </a:prstGeom>
          <a:noFill/>
        </p:spPr>
        <p:txBody>
          <a:bodyPr wrap="square" rtlCol="0">
            <a:spAutoFit/>
          </a:bodyPr>
          <a:lstStyle/>
          <a:p>
            <a:pPr algn="ctr"/>
            <a:r>
              <a:rPr kumimoji="1" lang="ja-JP" altLang="en-US" dirty="0"/>
              <a:t>見積</a:t>
            </a:r>
            <a:r>
              <a:rPr kumimoji="1" lang="en-US" altLang="ja-JP" dirty="0"/>
              <a:t>/</a:t>
            </a:r>
            <a:r>
              <a:rPr kumimoji="1" lang="ja-JP" altLang="en-US" dirty="0"/>
              <a:t>回収予定</a:t>
            </a:r>
            <a:r>
              <a:rPr kumimoji="1" lang="en-US" altLang="ja-JP" dirty="0"/>
              <a:t>/</a:t>
            </a:r>
            <a:br>
              <a:rPr kumimoji="1" lang="en-US" altLang="ja-JP" dirty="0"/>
            </a:br>
            <a:r>
              <a:rPr kumimoji="1" lang="ja-JP" altLang="en-US" dirty="0"/>
              <a:t>マニフェスト、請求</a:t>
            </a:r>
            <a:endParaRPr kumimoji="1" lang="en-SG" dirty="0"/>
          </a:p>
        </p:txBody>
      </p:sp>
      <p:sp>
        <p:nvSpPr>
          <p:cNvPr id="93" name="テキスト ボックス 92">
            <a:extLst>
              <a:ext uri="{FF2B5EF4-FFF2-40B4-BE49-F238E27FC236}">
                <a16:creationId xmlns:a16="http://schemas.microsoft.com/office/drawing/2014/main" id="{2EB62B35-9869-7E5E-93B5-CE80E89F7454}"/>
              </a:ext>
            </a:extLst>
          </p:cNvPr>
          <p:cNvSpPr txBox="1"/>
          <p:nvPr/>
        </p:nvSpPr>
        <p:spPr>
          <a:xfrm>
            <a:off x="1803159" y="5001749"/>
            <a:ext cx="2559304" cy="523220"/>
          </a:xfrm>
          <a:prstGeom prst="rect">
            <a:avLst/>
          </a:prstGeom>
          <a:noFill/>
        </p:spPr>
        <p:txBody>
          <a:bodyPr wrap="square" rtlCol="0">
            <a:spAutoFit/>
          </a:bodyPr>
          <a:lstStyle/>
          <a:p>
            <a:pPr algn="ctr"/>
            <a:r>
              <a:rPr kumimoji="1" lang="ja-JP" altLang="en-US" dirty="0"/>
              <a:t>見積調整、契約書作成、</a:t>
            </a:r>
            <a:br>
              <a:rPr kumimoji="1" lang="en-US" altLang="ja-JP" dirty="0"/>
            </a:br>
            <a:r>
              <a:rPr kumimoji="1" lang="ja-JP" altLang="en-US" dirty="0"/>
              <a:t>配車調整、マニフェスト交付</a:t>
            </a:r>
            <a:endParaRPr kumimoji="1" lang="en-SG" dirty="0"/>
          </a:p>
        </p:txBody>
      </p:sp>
    </p:spTree>
    <p:extLst>
      <p:ext uri="{BB962C8B-B14F-4D97-AF65-F5344CB8AC3E}">
        <p14:creationId xmlns:p14="http://schemas.microsoft.com/office/powerpoint/2010/main" val="3376018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719A685-D2C1-E363-21EE-50F4FAF6F77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t>13</a:t>
            </a:fld>
            <a:endParaRPr lang="ja" altLang="en-US"/>
          </a:p>
        </p:txBody>
      </p:sp>
      <p:sp>
        <p:nvSpPr>
          <p:cNvPr id="3" name="コンテンツ プレースホルダー 2">
            <a:extLst>
              <a:ext uri="{FF2B5EF4-FFF2-40B4-BE49-F238E27FC236}">
                <a16:creationId xmlns:a16="http://schemas.microsoft.com/office/drawing/2014/main" id="{4D227095-C4BB-CA29-4CF7-E0DB2F332819}"/>
              </a:ext>
            </a:extLst>
          </p:cNvPr>
          <p:cNvSpPr>
            <a:spLocks noGrp="1"/>
          </p:cNvSpPr>
          <p:nvPr>
            <p:ph sz="quarter" idx="14"/>
          </p:nvPr>
        </p:nvSpPr>
        <p:spPr/>
        <p:txBody>
          <a:bodyPr/>
          <a:lstStyle/>
          <a:p>
            <a:r>
              <a:rPr kumimoji="1" lang="ja-JP" altLang="en-US" dirty="0"/>
              <a:t>ゴミカンの提供機能</a:t>
            </a:r>
            <a:endParaRPr kumimoji="1" lang="en-SG" dirty="0"/>
          </a:p>
        </p:txBody>
      </p:sp>
      <p:sp>
        <p:nvSpPr>
          <p:cNvPr id="4" name="コンテンツ プレースホルダー 3">
            <a:extLst>
              <a:ext uri="{FF2B5EF4-FFF2-40B4-BE49-F238E27FC236}">
                <a16:creationId xmlns:a16="http://schemas.microsoft.com/office/drawing/2014/main" id="{93D6EB67-34AC-5E51-E469-80249E73DF12}"/>
              </a:ext>
            </a:extLst>
          </p:cNvPr>
          <p:cNvSpPr>
            <a:spLocks noGrp="1"/>
          </p:cNvSpPr>
          <p:nvPr>
            <p:ph sz="quarter" idx="11"/>
          </p:nvPr>
        </p:nvSpPr>
        <p:spPr>
          <a:xfrm>
            <a:off x="269988" y="582988"/>
            <a:ext cx="8649894" cy="338554"/>
          </a:xfrm>
        </p:spPr>
        <p:txBody>
          <a:bodyPr/>
          <a:lstStyle/>
          <a:p>
            <a:r>
              <a:rPr kumimoji="1" lang="ja-JP" altLang="en-US" dirty="0"/>
              <a:t>ゴミカンのクラウドシステム上で一連の業務プロセスがすべて完結します</a:t>
            </a:r>
          </a:p>
        </p:txBody>
      </p:sp>
      <p:grpSp>
        <p:nvGrpSpPr>
          <p:cNvPr id="5" name="グループ化 4">
            <a:extLst>
              <a:ext uri="{FF2B5EF4-FFF2-40B4-BE49-F238E27FC236}">
                <a16:creationId xmlns:a16="http://schemas.microsoft.com/office/drawing/2014/main" id="{3EF27A0B-BEE1-6130-0085-720041463D09}"/>
              </a:ext>
            </a:extLst>
          </p:cNvPr>
          <p:cNvGrpSpPr/>
          <p:nvPr/>
        </p:nvGrpSpPr>
        <p:grpSpPr>
          <a:xfrm>
            <a:off x="315671" y="1268407"/>
            <a:ext cx="4529368" cy="243807"/>
            <a:chOff x="436171" y="1318023"/>
            <a:chExt cx="3542132" cy="243807"/>
          </a:xfrm>
        </p:grpSpPr>
        <p:sp>
          <p:nvSpPr>
            <p:cNvPr id="6" name="事業スキーム">
              <a:extLst>
                <a:ext uri="{FF2B5EF4-FFF2-40B4-BE49-F238E27FC236}">
                  <a16:creationId xmlns:a16="http://schemas.microsoft.com/office/drawing/2014/main" id="{4FFC4538-9253-ED38-3518-E9507998D43C}"/>
                </a:ext>
              </a:extLst>
            </p:cNvPr>
            <p:cNvSpPr txBox="1"/>
            <p:nvPr/>
          </p:nvSpPr>
          <p:spPr>
            <a:xfrm>
              <a:off x="436171" y="1318023"/>
              <a:ext cx="3542132" cy="22960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251" tIns="22251" rIns="22251" bIns="22251" anchor="ctr">
              <a:spAutoFit/>
            </a:bodyPr>
            <a:lstStyle>
              <a:lvl1pPr algn="l">
                <a:defRPr sz="1800" spc="36">
                  <a:solidFill>
                    <a:srgbClr val="1B294F"/>
                  </a:solidFill>
                  <a:latin typeface="Noto Sans Japanese Bold Bold"/>
                  <a:ea typeface="Noto Sans Japanese Bold Bold"/>
                  <a:cs typeface="Noto Sans Japanese Bold Bold"/>
                  <a:sym typeface="Noto Sans Japanese Bold Bold"/>
                </a:defRPr>
              </a:lvl1pPr>
            </a:lstStyle>
            <a:p>
              <a:pPr marL="0" marR="0" lvl="0" indent="0" algn="ctr" defTabSz="1343344" rtl="0" eaLnBrk="1" fontAlgn="auto" latinLnBrk="0" hangingPunct="0">
                <a:lnSpc>
                  <a:spcPct val="100000"/>
                </a:lnSpc>
                <a:spcBef>
                  <a:spcPts val="0"/>
                </a:spcBef>
                <a:spcAft>
                  <a:spcPts val="0"/>
                </a:spcAft>
                <a:buClrTx/>
                <a:buSzTx/>
                <a:buFontTx/>
                <a:buNone/>
                <a:tabLst/>
                <a:defRPr/>
              </a:pPr>
              <a:r>
                <a:rPr kumimoji="0" lang="ja-JP" altLang="en-US" sz="1200" b="1" i="0" u="none" strike="noStrike" kern="0" cap="none" spc="36" normalizeH="0" baseline="0" noProof="0" dirty="0">
                  <a:ln>
                    <a:noFill/>
                  </a:ln>
                  <a:solidFill>
                    <a:schemeClr val="tx1"/>
                  </a:solidFill>
                  <a:effectLst/>
                  <a:uLnTx/>
                  <a:uFillTx/>
                  <a:latin typeface="+mn-ea"/>
                  <a:ea typeface="+mn-ea"/>
                  <a:sym typeface="Noto Sans Japanese Bold Bold"/>
                </a:rPr>
                <a:t>ゴミカンの機能</a:t>
              </a:r>
              <a:endParaRPr kumimoji="0" sz="1200" b="1" i="0" u="none" strike="noStrike" kern="0" cap="none" spc="36" normalizeH="0" baseline="0" noProof="0" dirty="0">
                <a:ln>
                  <a:noFill/>
                </a:ln>
                <a:solidFill>
                  <a:schemeClr val="tx1"/>
                </a:solidFill>
                <a:effectLst/>
                <a:uLnTx/>
                <a:uFillTx/>
                <a:latin typeface="+mn-ea"/>
                <a:ea typeface="+mn-ea"/>
                <a:sym typeface="Noto Sans Japanese Bold Bold"/>
              </a:endParaRPr>
            </a:p>
          </p:txBody>
        </p:sp>
        <p:sp>
          <p:nvSpPr>
            <p:cNvPr id="7" name="線">
              <a:extLst>
                <a:ext uri="{FF2B5EF4-FFF2-40B4-BE49-F238E27FC236}">
                  <a16:creationId xmlns:a16="http://schemas.microsoft.com/office/drawing/2014/main" id="{B0F8B120-6101-D4C6-E33C-E911C3D6A85D}"/>
                </a:ext>
              </a:extLst>
            </p:cNvPr>
            <p:cNvSpPr/>
            <p:nvPr/>
          </p:nvSpPr>
          <p:spPr>
            <a:xfrm>
              <a:off x="457099" y="1561829"/>
              <a:ext cx="3521204" cy="1"/>
            </a:xfrm>
            <a:prstGeom prst="line">
              <a:avLst/>
            </a:prstGeom>
            <a:ln w="19050">
              <a:solidFill>
                <a:schemeClr val="accent1">
                  <a:lumMod val="50000"/>
                </a:schemeClr>
              </a:solidFill>
              <a:miter lim="400000"/>
            </a:ln>
          </p:spPr>
          <p:txBody>
            <a:bodyPr lIns="22251" tIns="22251" rIns="22251" bIns="22251" anchor="ctr"/>
            <a:lstStyle/>
            <a:p>
              <a:pPr marL="0" marR="0" lvl="0" indent="0" algn="ctr" defTabSz="1343344" rtl="0" eaLnBrk="1" fontAlgn="auto" latinLnBrk="0" hangingPunct="0">
                <a:lnSpc>
                  <a:spcPct val="100000"/>
                </a:lnSpc>
                <a:spcBef>
                  <a:spcPts val="0"/>
                </a:spcBef>
                <a:spcAft>
                  <a:spcPts val="0"/>
                </a:spcAft>
                <a:buClrTx/>
                <a:buSzTx/>
                <a:buFontTx/>
                <a:buNone/>
                <a:tabLst/>
                <a:defRPr/>
              </a:pPr>
              <a:endParaRPr kumimoji="0" sz="1050" b="0" i="0" u="none" strike="noStrike" kern="0" cap="none" spc="0" normalizeH="0" baseline="0" noProof="0" dirty="0">
                <a:ln>
                  <a:noFill/>
                </a:ln>
                <a:solidFill>
                  <a:schemeClr val="tx1"/>
                </a:solidFill>
                <a:effectLst/>
                <a:uLnTx/>
                <a:uFillTx/>
                <a:latin typeface="+mn-ea"/>
                <a:ea typeface="+mn-ea"/>
                <a:sym typeface="ヒラギノ角ゴ ProN W3"/>
              </a:endParaRPr>
            </a:p>
          </p:txBody>
        </p:sp>
      </p:grpSp>
      <p:grpSp>
        <p:nvGrpSpPr>
          <p:cNvPr id="8" name="グループ化 7">
            <a:extLst>
              <a:ext uri="{FF2B5EF4-FFF2-40B4-BE49-F238E27FC236}">
                <a16:creationId xmlns:a16="http://schemas.microsoft.com/office/drawing/2014/main" id="{A899E6FF-1ED1-F292-6DCE-BC0FA9F78190}"/>
              </a:ext>
            </a:extLst>
          </p:cNvPr>
          <p:cNvGrpSpPr/>
          <p:nvPr/>
        </p:nvGrpSpPr>
        <p:grpSpPr>
          <a:xfrm>
            <a:off x="5232961" y="1268407"/>
            <a:ext cx="3542132" cy="243807"/>
            <a:chOff x="436171" y="1318023"/>
            <a:chExt cx="3542132" cy="243807"/>
          </a:xfrm>
        </p:grpSpPr>
        <p:sp>
          <p:nvSpPr>
            <p:cNvPr id="9" name="事業スキーム">
              <a:extLst>
                <a:ext uri="{FF2B5EF4-FFF2-40B4-BE49-F238E27FC236}">
                  <a16:creationId xmlns:a16="http://schemas.microsoft.com/office/drawing/2014/main" id="{0BDB9676-CF9F-41DC-3F91-F32DB0D6DF8C}"/>
                </a:ext>
              </a:extLst>
            </p:cNvPr>
            <p:cNvSpPr txBox="1"/>
            <p:nvPr/>
          </p:nvSpPr>
          <p:spPr>
            <a:xfrm>
              <a:off x="436171" y="1318023"/>
              <a:ext cx="3542132" cy="229603"/>
            </a:xfrm>
            <a:prstGeom prst="rect">
              <a:avLst/>
            </a:prstGeom>
            <a:ln w="3175">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22251" tIns="22251" rIns="22251" bIns="22251" anchor="ctr">
              <a:spAutoFit/>
            </a:bodyPr>
            <a:lstStyle>
              <a:lvl1pPr algn="l">
                <a:defRPr sz="1800" spc="36">
                  <a:solidFill>
                    <a:srgbClr val="1B294F"/>
                  </a:solidFill>
                  <a:latin typeface="Noto Sans Japanese Bold Bold"/>
                  <a:ea typeface="Noto Sans Japanese Bold Bold"/>
                  <a:cs typeface="Noto Sans Japanese Bold Bold"/>
                  <a:sym typeface="Noto Sans Japanese Bold Bold"/>
                </a:defRPr>
              </a:lvl1pPr>
            </a:lstStyle>
            <a:p>
              <a:pPr marL="0" marR="0" lvl="0" indent="0" algn="ctr" defTabSz="1343344" rtl="0" eaLnBrk="1" fontAlgn="auto" latinLnBrk="0" hangingPunct="0">
                <a:lnSpc>
                  <a:spcPct val="100000"/>
                </a:lnSpc>
                <a:spcBef>
                  <a:spcPts val="0"/>
                </a:spcBef>
                <a:spcAft>
                  <a:spcPts val="0"/>
                </a:spcAft>
                <a:buClrTx/>
                <a:buSzTx/>
                <a:buFontTx/>
                <a:buNone/>
                <a:tabLst/>
                <a:defRPr/>
              </a:pPr>
              <a:r>
                <a:rPr kumimoji="0" lang="ja-JP" altLang="en-US" sz="1200" b="1" i="0" u="none" strike="noStrike" kern="0" cap="none" spc="36" normalizeH="0" baseline="0" noProof="0" dirty="0">
                  <a:ln>
                    <a:noFill/>
                  </a:ln>
                  <a:solidFill>
                    <a:schemeClr val="tx1"/>
                  </a:solidFill>
                  <a:effectLst/>
                  <a:uLnTx/>
                  <a:uFillTx/>
                  <a:latin typeface="+mn-ea"/>
                  <a:ea typeface="+mn-ea"/>
                  <a:sym typeface="Noto Sans Japanese Bold Bold"/>
                </a:rPr>
                <a:t>貴社のメリット</a:t>
              </a:r>
              <a:endParaRPr kumimoji="0" sz="1200" b="1" i="0" u="none" strike="noStrike" kern="0" cap="none" spc="36" normalizeH="0" baseline="0" noProof="0" dirty="0">
                <a:ln>
                  <a:noFill/>
                </a:ln>
                <a:solidFill>
                  <a:schemeClr val="tx1"/>
                </a:solidFill>
                <a:effectLst/>
                <a:uLnTx/>
                <a:uFillTx/>
                <a:latin typeface="+mn-ea"/>
                <a:ea typeface="+mn-ea"/>
                <a:sym typeface="Noto Sans Japanese Bold Bold"/>
              </a:endParaRPr>
            </a:p>
          </p:txBody>
        </p:sp>
        <p:sp>
          <p:nvSpPr>
            <p:cNvPr id="10" name="線">
              <a:extLst>
                <a:ext uri="{FF2B5EF4-FFF2-40B4-BE49-F238E27FC236}">
                  <a16:creationId xmlns:a16="http://schemas.microsoft.com/office/drawing/2014/main" id="{BCDAEC95-12D2-F018-DA30-CCCA3E5E4AFC}"/>
                </a:ext>
              </a:extLst>
            </p:cNvPr>
            <p:cNvSpPr/>
            <p:nvPr/>
          </p:nvSpPr>
          <p:spPr>
            <a:xfrm>
              <a:off x="457099" y="1561829"/>
              <a:ext cx="3521204" cy="1"/>
            </a:xfrm>
            <a:prstGeom prst="line">
              <a:avLst/>
            </a:prstGeom>
            <a:ln w="19050">
              <a:solidFill>
                <a:schemeClr val="accent1">
                  <a:lumMod val="50000"/>
                </a:schemeClr>
              </a:solidFill>
              <a:miter lim="400000"/>
            </a:ln>
          </p:spPr>
          <p:txBody>
            <a:bodyPr lIns="22251" tIns="22251" rIns="22251" bIns="22251" anchor="ctr"/>
            <a:lstStyle/>
            <a:p>
              <a:pPr marL="0" marR="0" lvl="0" indent="0" algn="ctr" defTabSz="1343344" rtl="0" eaLnBrk="1" fontAlgn="auto" latinLnBrk="0" hangingPunct="0">
                <a:lnSpc>
                  <a:spcPct val="100000"/>
                </a:lnSpc>
                <a:spcBef>
                  <a:spcPts val="0"/>
                </a:spcBef>
                <a:spcAft>
                  <a:spcPts val="0"/>
                </a:spcAft>
                <a:buClrTx/>
                <a:buSzTx/>
                <a:buFontTx/>
                <a:buNone/>
                <a:tabLst/>
                <a:defRPr/>
              </a:pPr>
              <a:endParaRPr kumimoji="0" sz="1050" b="0" i="0" u="none" strike="noStrike" kern="0" cap="none" spc="0" normalizeH="0" baseline="0" noProof="0" dirty="0">
                <a:ln>
                  <a:noFill/>
                </a:ln>
                <a:solidFill>
                  <a:schemeClr val="tx1"/>
                </a:solidFill>
                <a:effectLst/>
                <a:uLnTx/>
                <a:uFillTx/>
                <a:latin typeface="+mn-ea"/>
                <a:ea typeface="+mn-ea"/>
                <a:sym typeface="ヒラギノ角ゴ ProN W3"/>
              </a:endParaRPr>
            </a:p>
          </p:txBody>
        </p:sp>
      </p:grpSp>
      <p:grpSp>
        <p:nvGrpSpPr>
          <p:cNvPr id="44" name="グループ化 43">
            <a:extLst>
              <a:ext uri="{FF2B5EF4-FFF2-40B4-BE49-F238E27FC236}">
                <a16:creationId xmlns:a16="http://schemas.microsoft.com/office/drawing/2014/main" id="{BA552E47-93DC-27F7-392B-BBD027EBC52C}"/>
              </a:ext>
            </a:extLst>
          </p:cNvPr>
          <p:cNvGrpSpPr/>
          <p:nvPr/>
        </p:nvGrpSpPr>
        <p:grpSpPr>
          <a:xfrm>
            <a:off x="308842" y="1694124"/>
            <a:ext cx="4610492" cy="4258522"/>
            <a:chOff x="308842" y="1694124"/>
            <a:chExt cx="4610492" cy="4258522"/>
          </a:xfrm>
        </p:grpSpPr>
        <p:grpSp>
          <p:nvGrpSpPr>
            <p:cNvPr id="11" name="グループ化 10">
              <a:extLst>
                <a:ext uri="{FF2B5EF4-FFF2-40B4-BE49-F238E27FC236}">
                  <a16:creationId xmlns:a16="http://schemas.microsoft.com/office/drawing/2014/main" id="{E1085434-05A7-6EA6-8880-95CBF2AD706B}"/>
                </a:ext>
              </a:extLst>
            </p:cNvPr>
            <p:cNvGrpSpPr/>
            <p:nvPr/>
          </p:nvGrpSpPr>
          <p:grpSpPr>
            <a:xfrm>
              <a:off x="315671" y="1694124"/>
              <a:ext cx="4603663" cy="648386"/>
              <a:chOff x="315671" y="1814623"/>
              <a:chExt cx="4603663" cy="648386"/>
            </a:xfrm>
          </p:grpSpPr>
          <p:pic>
            <p:nvPicPr>
              <p:cNvPr id="12" name="Picture 2" descr="Task">
                <a:extLst>
                  <a:ext uri="{FF2B5EF4-FFF2-40B4-BE49-F238E27FC236}">
                    <a16:creationId xmlns:a16="http://schemas.microsoft.com/office/drawing/2014/main" id="{F8C182E1-E015-501E-DEFA-DC1754249D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671" y="1821024"/>
                <a:ext cx="847420" cy="641985"/>
              </a:xfrm>
              <a:prstGeom prst="rect">
                <a:avLst/>
              </a:prstGeom>
              <a:noFill/>
              <a:extLst>
                <a:ext uri="{909E8E84-426E-40DD-AFC4-6F175D3DCCD1}">
                  <a14:hiddenFill xmlns:a14="http://schemas.microsoft.com/office/drawing/2010/main">
                    <a:solidFill>
                      <a:srgbClr val="FFFFFF"/>
                    </a:solidFill>
                  </a14:hiddenFill>
                </a:ext>
              </a:extLst>
            </p:spPr>
          </p:pic>
          <p:sp>
            <p:nvSpPr>
              <p:cNvPr id="13" name="テキスト ボックス 12">
                <a:extLst>
                  <a:ext uri="{FF2B5EF4-FFF2-40B4-BE49-F238E27FC236}">
                    <a16:creationId xmlns:a16="http://schemas.microsoft.com/office/drawing/2014/main" id="{717B8B77-69F1-F4AE-736A-96FDF893AE37}"/>
                  </a:ext>
                </a:extLst>
              </p:cNvPr>
              <p:cNvSpPr txBox="1"/>
              <p:nvPr/>
            </p:nvSpPr>
            <p:spPr>
              <a:xfrm>
                <a:off x="1177267" y="1981039"/>
                <a:ext cx="1325524" cy="276999"/>
              </a:xfrm>
              <a:prstGeom prst="rect">
                <a:avLst/>
              </a:prstGeom>
              <a:noFill/>
            </p:spPr>
            <p:txBody>
              <a:bodyPr wrap="square" rtlCol="0">
                <a:spAutoFit/>
              </a:bodyPr>
              <a:lstStyle/>
              <a:p>
                <a:r>
                  <a:rPr kumimoji="1" lang="ja-JP" altLang="en-US" sz="1200" b="1" dirty="0">
                    <a:solidFill>
                      <a:schemeClr val="tx1"/>
                    </a:solidFill>
                    <a:latin typeface="+mn-ea"/>
                    <a:ea typeface="+mn-ea"/>
                  </a:rPr>
                  <a:t>見積依頼</a:t>
                </a:r>
              </a:p>
            </p:txBody>
          </p:sp>
          <p:sp>
            <p:nvSpPr>
              <p:cNvPr id="14" name="テキスト ボックス 13">
                <a:extLst>
                  <a:ext uri="{FF2B5EF4-FFF2-40B4-BE49-F238E27FC236}">
                    <a16:creationId xmlns:a16="http://schemas.microsoft.com/office/drawing/2014/main" id="{0EE67D5D-31A2-A539-AD59-C97BD40C3CC4}"/>
                  </a:ext>
                </a:extLst>
              </p:cNvPr>
              <p:cNvSpPr txBox="1"/>
              <p:nvPr/>
            </p:nvSpPr>
            <p:spPr>
              <a:xfrm>
                <a:off x="2296636" y="1814623"/>
                <a:ext cx="2622698" cy="646331"/>
              </a:xfrm>
              <a:prstGeom prst="rect">
                <a:avLst/>
              </a:prstGeom>
              <a:noFill/>
            </p:spPr>
            <p:txBody>
              <a:bodyPr wrap="square" rtlCol="0" anchor="ctr">
                <a:spAutoFit/>
              </a:bodyPr>
              <a:lstStyle/>
              <a:p>
                <a:pPr marL="285750" indent="-285750">
                  <a:buFont typeface="Arial" panose="020B0604020202020204" pitchFamily="34" charset="0"/>
                  <a:buChar char="•"/>
                </a:pPr>
                <a:r>
                  <a:rPr kumimoji="1" lang="ja-JP" altLang="en-US" sz="1200" dirty="0">
                    <a:latin typeface="+mn-ea"/>
                    <a:ea typeface="+mn-ea"/>
                  </a:rPr>
                  <a:t>マイページより廃棄物種、予定数量、現場情報などを記入</a:t>
                </a:r>
                <a:endParaRPr kumimoji="1" lang="en-US" altLang="ja-JP" sz="1200" dirty="0">
                  <a:latin typeface="+mn-ea"/>
                  <a:ea typeface="+mn-ea"/>
                </a:endParaRPr>
              </a:p>
              <a:p>
                <a:pPr marL="285750" indent="-285750">
                  <a:buFont typeface="Arial" panose="020B0604020202020204" pitchFamily="34" charset="0"/>
                  <a:buChar char="•"/>
                </a:pPr>
                <a:r>
                  <a:rPr kumimoji="1" lang="ja-JP" altLang="en-US" sz="1200" dirty="0">
                    <a:latin typeface="+mn-ea"/>
                    <a:ea typeface="+mn-ea"/>
                  </a:rPr>
                  <a:t>見積書が数字以内に閲覧可能に</a:t>
                </a:r>
              </a:p>
            </p:txBody>
          </p:sp>
        </p:grpSp>
        <p:grpSp>
          <p:nvGrpSpPr>
            <p:cNvPr id="15" name="グループ化 14">
              <a:extLst>
                <a:ext uri="{FF2B5EF4-FFF2-40B4-BE49-F238E27FC236}">
                  <a16:creationId xmlns:a16="http://schemas.microsoft.com/office/drawing/2014/main" id="{BB95DC0F-B6CA-46B9-B8DE-E1BDAD0BF413}"/>
                </a:ext>
              </a:extLst>
            </p:cNvPr>
            <p:cNvGrpSpPr/>
            <p:nvPr/>
          </p:nvGrpSpPr>
          <p:grpSpPr>
            <a:xfrm>
              <a:off x="315671" y="2415134"/>
              <a:ext cx="4603663" cy="830997"/>
              <a:chOff x="315671" y="2528035"/>
              <a:chExt cx="4603663" cy="830997"/>
            </a:xfrm>
          </p:grpSpPr>
          <p:sp>
            <p:nvSpPr>
              <p:cNvPr id="16" name="テキスト ボックス 15">
                <a:extLst>
                  <a:ext uri="{FF2B5EF4-FFF2-40B4-BE49-F238E27FC236}">
                    <a16:creationId xmlns:a16="http://schemas.microsoft.com/office/drawing/2014/main" id="{308C2819-220E-6823-63D7-EB02E4DDA8A1}"/>
                  </a:ext>
                </a:extLst>
              </p:cNvPr>
              <p:cNvSpPr txBox="1"/>
              <p:nvPr/>
            </p:nvSpPr>
            <p:spPr>
              <a:xfrm>
                <a:off x="1177267" y="2772608"/>
                <a:ext cx="1325524" cy="276999"/>
              </a:xfrm>
              <a:prstGeom prst="rect">
                <a:avLst/>
              </a:prstGeom>
              <a:noFill/>
            </p:spPr>
            <p:txBody>
              <a:bodyPr wrap="square" rtlCol="0">
                <a:spAutoFit/>
              </a:bodyPr>
              <a:lstStyle/>
              <a:p>
                <a:r>
                  <a:rPr kumimoji="1" lang="ja-JP" altLang="en-US" sz="1200" b="1" dirty="0">
                    <a:solidFill>
                      <a:schemeClr val="tx1"/>
                    </a:solidFill>
                    <a:latin typeface="+mn-ea"/>
                    <a:ea typeface="+mn-ea"/>
                  </a:rPr>
                  <a:t>契約締結</a:t>
                </a:r>
              </a:p>
            </p:txBody>
          </p:sp>
          <p:sp>
            <p:nvSpPr>
              <p:cNvPr id="17" name="テキスト ボックス 16">
                <a:extLst>
                  <a:ext uri="{FF2B5EF4-FFF2-40B4-BE49-F238E27FC236}">
                    <a16:creationId xmlns:a16="http://schemas.microsoft.com/office/drawing/2014/main" id="{C439651F-CDD5-E189-BB6A-45E97D8F067E}"/>
                  </a:ext>
                </a:extLst>
              </p:cNvPr>
              <p:cNvSpPr txBox="1"/>
              <p:nvPr/>
            </p:nvSpPr>
            <p:spPr>
              <a:xfrm>
                <a:off x="2296636" y="2528035"/>
                <a:ext cx="2622698" cy="830997"/>
              </a:xfrm>
              <a:prstGeom prst="rect">
                <a:avLst/>
              </a:prstGeom>
              <a:noFill/>
            </p:spPr>
            <p:txBody>
              <a:bodyPr wrap="square" rtlCol="0" anchor="ctr">
                <a:spAutoFit/>
              </a:bodyPr>
              <a:lstStyle/>
              <a:p>
                <a:pPr marL="285750" indent="-285750">
                  <a:buFont typeface="Arial" panose="020B0604020202020204" pitchFamily="34" charset="0"/>
                  <a:buChar char="•"/>
                </a:pPr>
                <a:r>
                  <a:rPr kumimoji="1" lang="ja-JP" altLang="en-US" sz="1200" dirty="0">
                    <a:latin typeface="+mn-ea"/>
                    <a:ea typeface="+mn-ea"/>
                  </a:rPr>
                  <a:t>マイページ上で提示された見積もり承認を行うと契約書作成に</a:t>
                </a:r>
                <a:endParaRPr kumimoji="1" lang="en-US" altLang="ja-JP" sz="1200" dirty="0">
                  <a:latin typeface="+mn-ea"/>
                  <a:ea typeface="+mn-ea"/>
                </a:endParaRPr>
              </a:p>
              <a:p>
                <a:pPr marL="285750" indent="-285750">
                  <a:buFont typeface="Arial" panose="020B0604020202020204" pitchFamily="34" charset="0"/>
                  <a:buChar char="•"/>
                </a:pPr>
                <a:r>
                  <a:rPr kumimoji="1" lang="ja-JP" altLang="en-US" sz="1200" dirty="0">
                    <a:latin typeface="+mn-ea"/>
                    <a:ea typeface="+mn-ea"/>
                  </a:rPr>
                  <a:t>必要情報打ち込むと完成し、電子契約で締結までを実施</a:t>
                </a:r>
              </a:p>
            </p:txBody>
          </p:sp>
          <p:pic>
            <p:nvPicPr>
              <p:cNvPr id="18" name="Picture 4" descr="Task">
                <a:extLst>
                  <a:ext uri="{FF2B5EF4-FFF2-40B4-BE49-F238E27FC236}">
                    <a16:creationId xmlns:a16="http://schemas.microsoft.com/office/drawing/2014/main" id="{AEB1CC85-D836-086A-DA15-2C68F46201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5671" y="2610542"/>
                <a:ext cx="854249" cy="6419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グループ化 18">
              <a:extLst>
                <a:ext uri="{FF2B5EF4-FFF2-40B4-BE49-F238E27FC236}">
                  <a16:creationId xmlns:a16="http://schemas.microsoft.com/office/drawing/2014/main" id="{243F50A0-688C-4E8E-2D9E-CB00BEFF85D0}"/>
                </a:ext>
              </a:extLst>
            </p:cNvPr>
            <p:cNvGrpSpPr/>
            <p:nvPr/>
          </p:nvGrpSpPr>
          <p:grpSpPr>
            <a:xfrm>
              <a:off x="308842" y="3318755"/>
              <a:ext cx="4610492" cy="641981"/>
              <a:chOff x="308842" y="3554134"/>
              <a:chExt cx="4610492" cy="641981"/>
            </a:xfrm>
          </p:grpSpPr>
          <p:grpSp>
            <p:nvGrpSpPr>
              <p:cNvPr id="20" name="グループ化 19">
                <a:extLst>
                  <a:ext uri="{FF2B5EF4-FFF2-40B4-BE49-F238E27FC236}">
                    <a16:creationId xmlns:a16="http://schemas.microsoft.com/office/drawing/2014/main" id="{15704081-9C2C-E4B3-8A8B-3D92F0BAF0EA}"/>
                  </a:ext>
                </a:extLst>
              </p:cNvPr>
              <p:cNvGrpSpPr/>
              <p:nvPr/>
            </p:nvGrpSpPr>
            <p:grpSpPr>
              <a:xfrm>
                <a:off x="1177267" y="3676719"/>
                <a:ext cx="3742067" cy="461665"/>
                <a:chOff x="1177267" y="2712701"/>
                <a:chExt cx="3742067" cy="461665"/>
              </a:xfrm>
            </p:grpSpPr>
            <p:sp>
              <p:nvSpPr>
                <p:cNvPr id="22" name="テキスト ボックス 21">
                  <a:extLst>
                    <a:ext uri="{FF2B5EF4-FFF2-40B4-BE49-F238E27FC236}">
                      <a16:creationId xmlns:a16="http://schemas.microsoft.com/office/drawing/2014/main" id="{4093CE98-E8E0-7E82-E423-F1FD49FE8D6A}"/>
                    </a:ext>
                  </a:extLst>
                </p:cNvPr>
                <p:cNvSpPr txBox="1"/>
                <p:nvPr/>
              </p:nvSpPr>
              <p:spPr>
                <a:xfrm>
                  <a:off x="1177267" y="2772608"/>
                  <a:ext cx="1325524" cy="276999"/>
                </a:xfrm>
                <a:prstGeom prst="rect">
                  <a:avLst/>
                </a:prstGeom>
                <a:noFill/>
              </p:spPr>
              <p:txBody>
                <a:bodyPr wrap="square" rtlCol="0">
                  <a:spAutoFit/>
                </a:bodyPr>
                <a:lstStyle/>
                <a:p>
                  <a:r>
                    <a:rPr kumimoji="1" lang="ja-JP" altLang="en-US" sz="1200" b="1" dirty="0">
                      <a:solidFill>
                        <a:schemeClr val="tx1"/>
                      </a:solidFill>
                      <a:latin typeface="+mn-ea"/>
                      <a:ea typeface="+mn-ea"/>
                    </a:rPr>
                    <a:t>回収依頼</a:t>
                  </a:r>
                </a:p>
              </p:txBody>
            </p:sp>
            <p:sp>
              <p:nvSpPr>
                <p:cNvPr id="23" name="テキスト ボックス 22">
                  <a:extLst>
                    <a:ext uri="{FF2B5EF4-FFF2-40B4-BE49-F238E27FC236}">
                      <a16:creationId xmlns:a16="http://schemas.microsoft.com/office/drawing/2014/main" id="{87197B58-55EC-F10E-6463-096EC4F841B5}"/>
                    </a:ext>
                  </a:extLst>
                </p:cNvPr>
                <p:cNvSpPr txBox="1"/>
                <p:nvPr/>
              </p:nvSpPr>
              <p:spPr>
                <a:xfrm>
                  <a:off x="2296636" y="2712701"/>
                  <a:ext cx="2622698" cy="461665"/>
                </a:xfrm>
                <a:prstGeom prst="rect">
                  <a:avLst/>
                </a:prstGeom>
                <a:noFill/>
              </p:spPr>
              <p:txBody>
                <a:bodyPr wrap="square" rtlCol="0" anchor="ctr">
                  <a:spAutoFit/>
                </a:bodyPr>
                <a:lstStyle/>
                <a:p>
                  <a:pPr marL="285750" indent="-285750">
                    <a:buFont typeface="Arial" panose="020B0604020202020204" pitchFamily="34" charset="0"/>
                    <a:buChar char="•"/>
                  </a:pPr>
                  <a:r>
                    <a:rPr kumimoji="1" lang="ja-JP" altLang="en-US" sz="1200" dirty="0">
                      <a:latin typeface="+mn-ea"/>
                      <a:ea typeface="+mn-ea"/>
                    </a:rPr>
                    <a:t>廃棄物の回収依頼、スケジュール調整をマイページにて実施</a:t>
                  </a:r>
                  <a:endParaRPr kumimoji="1" lang="en-US" altLang="ja-JP" sz="1200" dirty="0">
                    <a:latin typeface="+mn-ea"/>
                    <a:ea typeface="+mn-ea"/>
                  </a:endParaRPr>
                </a:p>
              </p:txBody>
            </p:sp>
          </p:grpSp>
          <p:pic>
            <p:nvPicPr>
              <p:cNvPr id="21" name="Picture 6" descr="Task">
                <a:extLst>
                  <a:ext uri="{FF2B5EF4-FFF2-40B4-BE49-F238E27FC236}">
                    <a16:creationId xmlns:a16="http://schemas.microsoft.com/office/drawing/2014/main" id="{654D7244-0E28-CF9E-26EB-14E7A7EBEB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842" y="3554134"/>
                <a:ext cx="854249" cy="6419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4" name="グループ化 23">
              <a:extLst>
                <a:ext uri="{FF2B5EF4-FFF2-40B4-BE49-F238E27FC236}">
                  <a16:creationId xmlns:a16="http://schemas.microsoft.com/office/drawing/2014/main" id="{B1184DAC-8A1F-71B8-F891-8299BC6E7772}"/>
                </a:ext>
              </a:extLst>
            </p:cNvPr>
            <p:cNvGrpSpPr/>
            <p:nvPr/>
          </p:nvGrpSpPr>
          <p:grpSpPr>
            <a:xfrm>
              <a:off x="308842" y="4033360"/>
              <a:ext cx="4610492" cy="1015663"/>
              <a:chOff x="308842" y="4125553"/>
              <a:chExt cx="4610492" cy="1015663"/>
            </a:xfrm>
          </p:grpSpPr>
          <p:grpSp>
            <p:nvGrpSpPr>
              <p:cNvPr id="25" name="グループ化 24">
                <a:extLst>
                  <a:ext uri="{FF2B5EF4-FFF2-40B4-BE49-F238E27FC236}">
                    <a16:creationId xmlns:a16="http://schemas.microsoft.com/office/drawing/2014/main" id="{884F2D8B-5296-8627-60D0-DE5C693E70BF}"/>
                  </a:ext>
                </a:extLst>
              </p:cNvPr>
              <p:cNvGrpSpPr/>
              <p:nvPr/>
            </p:nvGrpSpPr>
            <p:grpSpPr>
              <a:xfrm>
                <a:off x="1177267" y="4125553"/>
                <a:ext cx="3742067" cy="1015663"/>
                <a:chOff x="1177267" y="2478230"/>
                <a:chExt cx="3742067" cy="1015663"/>
              </a:xfrm>
            </p:grpSpPr>
            <p:sp>
              <p:nvSpPr>
                <p:cNvPr id="27" name="テキスト ボックス 26">
                  <a:extLst>
                    <a:ext uri="{FF2B5EF4-FFF2-40B4-BE49-F238E27FC236}">
                      <a16:creationId xmlns:a16="http://schemas.microsoft.com/office/drawing/2014/main" id="{E2A917F5-00D7-D373-973C-FED2D24314DA}"/>
                    </a:ext>
                  </a:extLst>
                </p:cNvPr>
                <p:cNvSpPr txBox="1"/>
                <p:nvPr/>
              </p:nvSpPr>
              <p:spPr>
                <a:xfrm>
                  <a:off x="1177267" y="2772608"/>
                  <a:ext cx="1325524" cy="461665"/>
                </a:xfrm>
                <a:prstGeom prst="rect">
                  <a:avLst/>
                </a:prstGeom>
                <a:noFill/>
              </p:spPr>
              <p:txBody>
                <a:bodyPr wrap="square" rtlCol="0">
                  <a:spAutoFit/>
                </a:bodyPr>
                <a:lstStyle/>
                <a:p>
                  <a:r>
                    <a:rPr kumimoji="1" lang="ja-JP" altLang="en-US" sz="1200" b="1" dirty="0">
                      <a:solidFill>
                        <a:schemeClr val="tx1"/>
                      </a:solidFill>
                      <a:latin typeface="+mn-ea"/>
                      <a:ea typeface="+mn-ea"/>
                    </a:rPr>
                    <a:t>マニフェスト</a:t>
                  </a:r>
                  <a:endParaRPr kumimoji="1" lang="en-US" altLang="ja-JP" sz="1200" b="1" dirty="0">
                    <a:solidFill>
                      <a:schemeClr val="tx1"/>
                    </a:solidFill>
                    <a:latin typeface="+mn-ea"/>
                    <a:ea typeface="+mn-ea"/>
                  </a:endParaRPr>
                </a:p>
                <a:p>
                  <a:r>
                    <a:rPr kumimoji="1" lang="ja-JP" altLang="en-US" sz="1200" b="1" dirty="0">
                      <a:solidFill>
                        <a:schemeClr val="tx1"/>
                      </a:solidFill>
                      <a:latin typeface="+mn-ea"/>
                      <a:ea typeface="+mn-ea"/>
                    </a:rPr>
                    <a:t>発行／管理</a:t>
                  </a:r>
                </a:p>
              </p:txBody>
            </p:sp>
            <p:sp>
              <p:nvSpPr>
                <p:cNvPr id="28" name="テキスト ボックス 27">
                  <a:extLst>
                    <a:ext uri="{FF2B5EF4-FFF2-40B4-BE49-F238E27FC236}">
                      <a16:creationId xmlns:a16="http://schemas.microsoft.com/office/drawing/2014/main" id="{84CA85E9-A6F7-B372-B652-3AA79796F7CB}"/>
                    </a:ext>
                  </a:extLst>
                </p:cNvPr>
                <p:cNvSpPr txBox="1"/>
                <p:nvPr/>
              </p:nvSpPr>
              <p:spPr>
                <a:xfrm>
                  <a:off x="2296636" y="2478230"/>
                  <a:ext cx="2622698" cy="1015663"/>
                </a:xfrm>
                <a:prstGeom prst="rect">
                  <a:avLst/>
                </a:prstGeom>
                <a:noFill/>
              </p:spPr>
              <p:txBody>
                <a:bodyPr wrap="square" rtlCol="0" anchor="ctr">
                  <a:spAutoFit/>
                </a:bodyPr>
                <a:lstStyle/>
                <a:p>
                  <a:pPr marL="285750" indent="-285750">
                    <a:buFont typeface="Arial" panose="020B0604020202020204" pitchFamily="34" charset="0"/>
                    <a:buChar char="•"/>
                  </a:pPr>
                  <a:r>
                    <a:rPr kumimoji="1" lang="ja-JP" altLang="en-US" sz="1200" dirty="0">
                      <a:latin typeface="+mn-ea"/>
                      <a:ea typeface="+mn-ea"/>
                    </a:rPr>
                    <a:t>回収スケジュール確定すると、排出情報が</a:t>
                  </a:r>
                  <a:r>
                    <a:rPr kumimoji="1" lang="en-US" altLang="ja-JP" sz="1200" dirty="0">
                      <a:latin typeface="+mn-ea"/>
                      <a:ea typeface="+mn-ea"/>
                    </a:rPr>
                    <a:t>JW-NET</a:t>
                  </a:r>
                  <a:r>
                    <a:rPr kumimoji="1" lang="ja-JP" altLang="en-US" sz="1200" dirty="0">
                      <a:latin typeface="+mn-ea"/>
                      <a:ea typeface="+mn-ea"/>
                    </a:rPr>
                    <a:t>と自動連携</a:t>
                  </a:r>
                  <a:endParaRPr kumimoji="1" lang="en-US" altLang="ja-JP" sz="1200" dirty="0">
                    <a:latin typeface="+mn-ea"/>
                    <a:ea typeface="+mn-ea"/>
                  </a:endParaRPr>
                </a:p>
                <a:p>
                  <a:pPr marL="285750" indent="-285750">
                    <a:buFont typeface="Arial" panose="020B0604020202020204" pitchFamily="34" charset="0"/>
                    <a:buChar char="•"/>
                  </a:pPr>
                  <a:r>
                    <a:rPr kumimoji="1" lang="ja-JP" altLang="en-US" sz="1200" dirty="0">
                      <a:latin typeface="+mn-ea"/>
                      <a:ea typeface="+mn-ea"/>
                    </a:rPr>
                    <a:t>運搬、処分等の処理状況のモニタリング、終了後のデータも一元管理が可能</a:t>
                  </a:r>
                </a:p>
              </p:txBody>
            </p:sp>
          </p:grpSp>
          <p:pic>
            <p:nvPicPr>
              <p:cNvPr id="26" name="Picture 10" descr="Task">
                <a:extLst>
                  <a:ext uri="{FF2B5EF4-FFF2-40B4-BE49-F238E27FC236}">
                    <a16:creationId xmlns:a16="http://schemas.microsoft.com/office/drawing/2014/main" id="{6547D468-606B-37F2-EAAA-158CF7B480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8842" y="4283717"/>
                <a:ext cx="854249" cy="6419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グループ化 28">
              <a:extLst>
                <a:ext uri="{FF2B5EF4-FFF2-40B4-BE49-F238E27FC236}">
                  <a16:creationId xmlns:a16="http://schemas.microsoft.com/office/drawing/2014/main" id="{3A9BFD5A-F2AE-9382-AC01-3567B4B2EEAD}"/>
                </a:ext>
              </a:extLst>
            </p:cNvPr>
            <p:cNvGrpSpPr/>
            <p:nvPr/>
          </p:nvGrpSpPr>
          <p:grpSpPr>
            <a:xfrm>
              <a:off x="308842" y="5121649"/>
              <a:ext cx="4599862" cy="830997"/>
              <a:chOff x="308842" y="5029501"/>
              <a:chExt cx="4599862" cy="830997"/>
            </a:xfrm>
          </p:grpSpPr>
          <p:pic>
            <p:nvPicPr>
              <p:cNvPr id="30" name="Picture 12" descr="Task">
                <a:extLst>
                  <a:ext uri="{FF2B5EF4-FFF2-40B4-BE49-F238E27FC236}">
                    <a16:creationId xmlns:a16="http://schemas.microsoft.com/office/drawing/2014/main" id="{8A64CF03-52A7-90C2-FD31-B950C254B0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8842" y="5091269"/>
                <a:ext cx="854249" cy="643906"/>
              </a:xfrm>
              <a:prstGeom prst="rect">
                <a:avLst/>
              </a:prstGeom>
              <a:noFill/>
              <a:extLst>
                <a:ext uri="{909E8E84-426E-40DD-AFC4-6F175D3DCCD1}">
                  <a14:hiddenFill xmlns:a14="http://schemas.microsoft.com/office/drawing/2010/main">
                    <a:solidFill>
                      <a:srgbClr val="FFFFFF"/>
                    </a:solidFill>
                  </a14:hiddenFill>
                </a:ext>
              </a:extLst>
            </p:spPr>
          </p:pic>
          <p:grpSp>
            <p:nvGrpSpPr>
              <p:cNvPr id="31" name="グループ化 30">
                <a:extLst>
                  <a:ext uri="{FF2B5EF4-FFF2-40B4-BE49-F238E27FC236}">
                    <a16:creationId xmlns:a16="http://schemas.microsoft.com/office/drawing/2014/main" id="{3C2C972A-9558-A90F-1D6E-518F76C9FD0E}"/>
                  </a:ext>
                </a:extLst>
              </p:cNvPr>
              <p:cNvGrpSpPr/>
              <p:nvPr/>
            </p:nvGrpSpPr>
            <p:grpSpPr>
              <a:xfrm>
                <a:off x="1173725" y="5029501"/>
                <a:ext cx="3734979" cy="830997"/>
                <a:chOff x="1173725" y="5029501"/>
                <a:chExt cx="3734979" cy="830997"/>
              </a:xfrm>
            </p:grpSpPr>
            <p:sp>
              <p:nvSpPr>
                <p:cNvPr id="32" name="テキスト ボックス 31">
                  <a:extLst>
                    <a:ext uri="{FF2B5EF4-FFF2-40B4-BE49-F238E27FC236}">
                      <a16:creationId xmlns:a16="http://schemas.microsoft.com/office/drawing/2014/main" id="{0EC5281F-CDFE-84FC-94BC-050831FEB34C}"/>
                    </a:ext>
                  </a:extLst>
                </p:cNvPr>
                <p:cNvSpPr txBox="1"/>
                <p:nvPr/>
              </p:nvSpPr>
              <p:spPr>
                <a:xfrm>
                  <a:off x="1173725" y="5274077"/>
                  <a:ext cx="1325524" cy="276999"/>
                </a:xfrm>
                <a:prstGeom prst="rect">
                  <a:avLst/>
                </a:prstGeom>
                <a:noFill/>
              </p:spPr>
              <p:txBody>
                <a:bodyPr wrap="square" rtlCol="0">
                  <a:spAutoFit/>
                </a:bodyPr>
                <a:lstStyle/>
                <a:p>
                  <a:r>
                    <a:rPr kumimoji="1" lang="ja-JP" altLang="en-US" sz="1200" b="1" dirty="0">
                      <a:solidFill>
                        <a:schemeClr val="tx1"/>
                      </a:solidFill>
                      <a:latin typeface="+mn-ea"/>
                      <a:ea typeface="+mn-ea"/>
                    </a:rPr>
                    <a:t>お支払い</a:t>
                  </a:r>
                </a:p>
              </p:txBody>
            </p:sp>
            <p:sp>
              <p:nvSpPr>
                <p:cNvPr id="33" name="テキスト ボックス 32">
                  <a:extLst>
                    <a:ext uri="{FF2B5EF4-FFF2-40B4-BE49-F238E27FC236}">
                      <a16:creationId xmlns:a16="http://schemas.microsoft.com/office/drawing/2014/main" id="{FCC723D5-1ADF-266C-A413-CE2CDB47E26A}"/>
                    </a:ext>
                  </a:extLst>
                </p:cNvPr>
                <p:cNvSpPr txBox="1"/>
                <p:nvPr/>
              </p:nvSpPr>
              <p:spPr>
                <a:xfrm>
                  <a:off x="2286006" y="5029501"/>
                  <a:ext cx="2622698" cy="830997"/>
                </a:xfrm>
                <a:prstGeom prst="rect">
                  <a:avLst/>
                </a:prstGeom>
                <a:noFill/>
              </p:spPr>
              <p:txBody>
                <a:bodyPr wrap="square" rtlCol="0" anchor="ctr">
                  <a:spAutoFit/>
                </a:bodyPr>
                <a:lstStyle/>
                <a:p>
                  <a:pPr marL="285750" indent="-285750">
                    <a:buFont typeface="Arial" panose="020B0604020202020204" pitchFamily="34" charset="0"/>
                    <a:buChar char="•"/>
                  </a:pPr>
                  <a:r>
                    <a:rPr kumimoji="1" lang="ja-JP" altLang="en-US" sz="1200" dirty="0">
                      <a:latin typeface="+mn-ea"/>
                      <a:ea typeface="+mn-ea"/>
                    </a:rPr>
                    <a:t>月次で排出実績に応じた請求書がマイページにアップロード</a:t>
                  </a:r>
                  <a:endParaRPr kumimoji="1" lang="en-US" altLang="ja-JP" sz="1200" dirty="0">
                    <a:latin typeface="+mn-ea"/>
                    <a:ea typeface="+mn-ea"/>
                  </a:endParaRPr>
                </a:p>
                <a:p>
                  <a:pPr marL="285750" indent="-285750">
                    <a:buFont typeface="Arial" panose="020B0604020202020204" pitchFamily="34" charset="0"/>
                    <a:buChar char="•"/>
                  </a:pPr>
                  <a:r>
                    <a:rPr kumimoji="1" lang="ja-JP" altLang="en-US" sz="1200" dirty="0">
                      <a:latin typeface="+mn-ea"/>
                      <a:ea typeface="+mn-ea"/>
                    </a:rPr>
                    <a:t>支払いは請求書ベースの振込、クレジット支払い等に対応</a:t>
                  </a:r>
                </a:p>
              </p:txBody>
            </p:sp>
          </p:grpSp>
        </p:grpSp>
      </p:grpSp>
      <p:sp>
        <p:nvSpPr>
          <p:cNvPr id="34" name="二等辺三角形 33">
            <a:extLst>
              <a:ext uri="{FF2B5EF4-FFF2-40B4-BE49-F238E27FC236}">
                <a16:creationId xmlns:a16="http://schemas.microsoft.com/office/drawing/2014/main" id="{56A4B98B-5073-451B-7286-918BAAB0A253}"/>
              </a:ext>
            </a:extLst>
          </p:cNvPr>
          <p:cNvSpPr/>
          <p:nvPr/>
        </p:nvSpPr>
        <p:spPr>
          <a:xfrm rot="5400000">
            <a:off x="4797852" y="1985061"/>
            <a:ext cx="583198" cy="127591"/>
          </a:xfrm>
          <a:prstGeom prst="triangl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5" name="二等辺三角形 34">
            <a:extLst>
              <a:ext uri="{FF2B5EF4-FFF2-40B4-BE49-F238E27FC236}">
                <a16:creationId xmlns:a16="http://schemas.microsoft.com/office/drawing/2014/main" id="{AAE7D914-AF6F-271F-FF49-690F8FEB1CE8}"/>
              </a:ext>
            </a:extLst>
          </p:cNvPr>
          <p:cNvSpPr/>
          <p:nvPr/>
        </p:nvSpPr>
        <p:spPr>
          <a:xfrm rot="5400000">
            <a:off x="4797852" y="2784954"/>
            <a:ext cx="583198" cy="127591"/>
          </a:xfrm>
          <a:prstGeom prst="triangl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6" name="二等辺三角形 35">
            <a:extLst>
              <a:ext uri="{FF2B5EF4-FFF2-40B4-BE49-F238E27FC236}">
                <a16:creationId xmlns:a16="http://schemas.microsoft.com/office/drawing/2014/main" id="{1E4DC04E-630F-D794-9E82-CCF406FF257C}"/>
              </a:ext>
            </a:extLst>
          </p:cNvPr>
          <p:cNvSpPr/>
          <p:nvPr/>
        </p:nvSpPr>
        <p:spPr>
          <a:xfrm rot="5400000">
            <a:off x="4797852" y="3632390"/>
            <a:ext cx="583198" cy="127591"/>
          </a:xfrm>
          <a:prstGeom prst="triangl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二等辺三角形 36">
            <a:extLst>
              <a:ext uri="{FF2B5EF4-FFF2-40B4-BE49-F238E27FC236}">
                <a16:creationId xmlns:a16="http://schemas.microsoft.com/office/drawing/2014/main" id="{087FFEA7-EF51-124B-2F82-560F8824733C}"/>
              </a:ext>
            </a:extLst>
          </p:cNvPr>
          <p:cNvSpPr/>
          <p:nvPr/>
        </p:nvSpPr>
        <p:spPr>
          <a:xfrm rot="5400000">
            <a:off x="4797852" y="4432283"/>
            <a:ext cx="583198" cy="127591"/>
          </a:xfrm>
          <a:prstGeom prst="triangl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8" name="二等辺三角形 37">
            <a:extLst>
              <a:ext uri="{FF2B5EF4-FFF2-40B4-BE49-F238E27FC236}">
                <a16:creationId xmlns:a16="http://schemas.microsoft.com/office/drawing/2014/main" id="{9E949930-4A16-4ECE-D43B-251D927BEFCE}"/>
              </a:ext>
            </a:extLst>
          </p:cNvPr>
          <p:cNvSpPr/>
          <p:nvPr/>
        </p:nvSpPr>
        <p:spPr>
          <a:xfrm rot="5400000">
            <a:off x="4797852" y="5440929"/>
            <a:ext cx="583198" cy="127591"/>
          </a:xfrm>
          <a:prstGeom prst="triangl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9" name="テキスト ボックス 38">
            <a:extLst>
              <a:ext uri="{FF2B5EF4-FFF2-40B4-BE49-F238E27FC236}">
                <a16:creationId xmlns:a16="http://schemas.microsoft.com/office/drawing/2014/main" id="{8943A9D9-9184-7C2E-1526-5982C259D161}"/>
              </a:ext>
            </a:extLst>
          </p:cNvPr>
          <p:cNvSpPr txBox="1"/>
          <p:nvPr/>
        </p:nvSpPr>
        <p:spPr>
          <a:xfrm>
            <a:off x="5476365" y="1700525"/>
            <a:ext cx="3298728" cy="646331"/>
          </a:xfrm>
          <a:prstGeom prst="rect">
            <a:avLst/>
          </a:prstGeom>
          <a:noFill/>
        </p:spPr>
        <p:txBody>
          <a:bodyPr wrap="square" rtlCol="0">
            <a:spAutoFit/>
          </a:bodyPr>
          <a:lstStyle/>
          <a:p>
            <a:pPr marL="171450" indent="-171450">
              <a:buClr>
                <a:schemeClr val="accent1">
                  <a:lumMod val="50000"/>
                </a:schemeClr>
              </a:buClr>
              <a:buFont typeface="Wingdings" panose="05000000000000000000" pitchFamily="2" charset="2"/>
              <a:buChar char="ü"/>
            </a:pPr>
            <a:r>
              <a:rPr kumimoji="1" lang="ja-JP" altLang="en-US" sz="1200" b="1" i="1" dirty="0">
                <a:solidFill>
                  <a:schemeClr val="accent1">
                    <a:lumMod val="50000"/>
                  </a:schemeClr>
                </a:solidFill>
                <a:latin typeface="+mn-ea"/>
                <a:ea typeface="+mn-ea"/>
              </a:rPr>
              <a:t>エリアや廃棄物種問わず、対応可能</a:t>
            </a:r>
            <a:endParaRPr kumimoji="1" lang="en-US" altLang="ja-JP" sz="1200" b="1" i="1" dirty="0">
              <a:solidFill>
                <a:schemeClr val="accent1">
                  <a:lumMod val="50000"/>
                </a:schemeClr>
              </a:solidFill>
              <a:latin typeface="+mn-ea"/>
              <a:ea typeface="+mn-ea"/>
            </a:endParaRPr>
          </a:p>
          <a:p>
            <a:pPr marL="171450" indent="-171450">
              <a:buClr>
                <a:schemeClr val="accent1">
                  <a:lumMod val="50000"/>
                </a:schemeClr>
              </a:buClr>
              <a:buFont typeface="Wingdings" panose="05000000000000000000" pitchFamily="2" charset="2"/>
              <a:buChar char="ü"/>
            </a:pPr>
            <a:r>
              <a:rPr kumimoji="1" lang="ja-JP" altLang="en-US" sz="1200" b="1" i="1" dirty="0">
                <a:solidFill>
                  <a:schemeClr val="accent1">
                    <a:lumMod val="50000"/>
                  </a:schemeClr>
                </a:solidFill>
                <a:latin typeface="+mn-ea"/>
                <a:ea typeface="+mn-ea"/>
              </a:rPr>
              <a:t>電話やメール等のコミュニケーション、</a:t>
            </a:r>
            <a:br>
              <a:rPr kumimoji="1" lang="en-US" altLang="ja-JP" sz="1200" b="1" i="1" dirty="0">
                <a:solidFill>
                  <a:schemeClr val="accent1">
                    <a:lumMod val="50000"/>
                  </a:schemeClr>
                </a:solidFill>
                <a:latin typeface="+mn-ea"/>
                <a:ea typeface="+mn-ea"/>
              </a:rPr>
            </a:br>
            <a:r>
              <a:rPr kumimoji="1" lang="ja-JP" altLang="en-US" sz="1200" b="1" i="1" dirty="0">
                <a:solidFill>
                  <a:schemeClr val="accent1">
                    <a:lumMod val="50000"/>
                  </a:schemeClr>
                </a:solidFill>
                <a:latin typeface="+mn-ea"/>
                <a:ea typeface="+mn-ea"/>
              </a:rPr>
              <a:t>現調等のプロセスも省力化</a:t>
            </a:r>
          </a:p>
        </p:txBody>
      </p:sp>
      <p:sp>
        <p:nvSpPr>
          <p:cNvPr id="40" name="テキスト ボックス 39">
            <a:extLst>
              <a:ext uri="{FF2B5EF4-FFF2-40B4-BE49-F238E27FC236}">
                <a16:creationId xmlns:a16="http://schemas.microsoft.com/office/drawing/2014/main" id="{F9064B5C-080A-3CFD-E8E4-FBFFAD695B68}"/>
              </a:ext>
            </a:extLst>
          </p:cNvPr>
          <p:cNvSpPr txBox="1"/>
          <p:nvPr/>
        </p:nvSpPr>
        <p:spPr>
          <a:xfrm>
            <a:off x="5476365" y="2507466"/>
            <a:ext cx="3298728" cy="461665"/>
          </a:xfrm>
          <a:prstGeom prst="rect">
            <a:avLst/>
          </a:prstGeom>
          <a:noFill/>
        </p:spPr>
        <p:txBody>
          <a:bodyPr wrap="square" rtlCol="0">
            <a:spAutoFit/>
          </a:bodyPr>
          <a:lstStyle/>
          <a:p>
            <a:pPr marL="171450" indent="-171450">
              <a:buClr>
                <a:schemeClr val="accent1">
                  <a:lumMod val="75000"/>
                </a:schemeClr>
              </a:buClr>
              <a:buFont typeface="Wingdings" panose="05000000000000000000" pitchFamily="2" charset="2"/>
              <a:buChar char="ü"/>
            </a:pPr>
            <a:r>
              <a:rPr kumimoji="1" lang="ja-JP" altLang="en-US" sz="1200" b="1" i="1" dirty="0">
                <a:solidFill>
                  <a:schemeClr val="accent1">
                    <a:lumMod val="50000"/>
                  </a:schemeClr>
                </a:solidFill>
                <a:latin typeface="+mn-ea"/>
                <a:ea typeface="+mn-ea"/>
              </a:rPr>
              <a:t>見積確認後スムースに、簡易に、コンプライアンス遵守した契約がオンラインにて締結可能</a:t>
            </a:r>
          </a:p>
        </p:txBody>
      </p:sp>
      <p:sp>
        <p:nvSpPr>
          <p:cNvPr id="41" name="テキスト ボックス 40">
            <a:extLst>
              <a:ext uri="{FF2B5EF4-FFF2-40B4-BE49-F238E27FC236}">
                <a16:creationId xmlns:a16="http://schemas.microsoft.com/office/drawing/2014/main" id="{93C2FAE7-0BA1-E845-EA56-854C593A0BED}"/>
              </a:ext>
            </a:extLst>
          </p:cNvPr>
          <p:cNvSpPr txBox="1"/>
          <p:nvPr/>
        </p:nvSpPr>
        <p:spPr>
          <a:xfrm>
            <a:off x="5476365" y="3450988"/>
            <a:ext cx="3298728" cy="461665"/>
          </a:xfrm>
          <a:prstGeom prst="rect">
            <a:avLst/>
          </a:prstGeom>
          <a:noFill/>
        </p:spPr>
        <p:txBody>
          <a:bodyPr wrap="square" rtlCol="0">
            <a:spAutoFit/>
          </a:bodyPr>
          <a:lstStyle/>
          <a:p>
            <a:pPr marL="171450" indent="-171450">
              <a:buClr>
                <a:schemeClr val="accent1">
                  <a:lumMod val="75000"/>
                </a:schemeClr>
              </a:buClr>
              <a:buFont typeface="Wingdings" panose="05000000000000000000" pitchFamily="2" charset="2"/>
              <a:buChar char="ü"/>
            </a:pPr>
            <a:r>
              <a:rPr kumimoji="1" lang="ja-JP" altLang="en-US" sz="1200" b="1" i="1" dirty="0">
                <a:solidFill>
                  <a:schemeClr val="accent1">
                    <a:lumMod val="50000"/>
                  </a:schemeClr>
                </a:solidFill>
                <a:latin typeface="+mn-ea"/>
                <a:ea typeface="+mn-ea"/>
              </a:rPr>
              <a:t>回収依頼は電話やメール等の必要なし</a:t>
            </a:r>
            <a:endParaRPr kumimoji="1" lang="en-US" altLang="ja-JP" sz="1200" b="1" i="1" dirty="0">
              <a:solidFill>
                <a:schemeClr val="accent1">
                  <a:lumMod val="50000"/>
                </a:schemeClr>
              </a:solidFill>
              <a:latin typeface="+mn-ea"/>
              <a:ea typeface="+mn-ea"/>
            </a:endParaRPr>
          </a:p>
          <a:p>
            <a:pPr marL="171450" indent="-171450">
              <a:buClr>
                <a:schemeClr val="accent1">
                  <a:lumMod val="75000"/>
                </a:schemeClr>
              </a:buClr>
              <a:buFont typeface="Wingdings" panose="05000000000000000000" pitchFamily="2" charset="2"/>
              <a:buChar char="ü"/>
            </a:pPr>
            <a:r>
              <a:rPr kumimoji="1" lang="ja-JP" altLang="en-US" sz="1200" b="1" i="1" dirty="0">
                <a:solidFill>
                  <a:schemeClr val="accent1">
                    <a:lumMod val="50000"/>
                  </a:schemeClr>
                </a:solidFill>
                <a:latin typeface="+mn-ea"/>
                <a:ea typeface="+mn-ea"/>
              </a:rPr>
              <a:t>要望を踏まえてスケジュール調整を実施</a:t>
            </a:r>
          </a:p>
        </p:txBody>
      </p:sp>
      <p:sp>
        <p:nvSpPr>
          <p:cNvPr id="42" name="テキスト ボックス 41">
            <a:extLst>
              <a:ext uri="{FF2B5EF4-FFF2-40B4-BE49-F238E27FC236}">
                <a16:creationId xmlns:a16="http://schemas.microsoft.com/office/drawing/2014/main" id="{22DE659A-909E-BF79-D5FD-E6E7F84F8056}"/>
              </a:ext>
            </a:extLst>
          </p:cNvPr>
          <p:cNvSpPr txBox="1"/>
          <p:nvPr/>
        </p:nvSpPr>
        <p:spPr>
          <a:xfrm>
            <a:off x="5476364" y="4265245"/>
            <a:ext cx="3447896" cy="830997"/>
          </a:xfrm>
          <a:prstGeom prst="rect">
            <a:avLst/>
          </a:prstGeom>
          <a:noFill/>
        </p:spPr>
        <p:txBody>
          <a:bodyPr wrap="square" rtlCol="0">
            <a:spAutoFit/>
          </a:bodyPr>
          <a:lstStyle/>
          <a:p>
            <a:pPr marL="171450" indent="-171450">
              <a:buClr>
                <a:schemeClr val="accent1">
                  <a:lumMod val="75000"/>
                </a:schemeClr>
              </a:buClr>
              <a:buFont typeface="Wingdings" panose="05000000000000000000" pitchFamily="2" charset="2"/>
              <a:buChar char="ü"/>
            </a:pPr>
            <a:r>
              <a:rPr kumimoji="1" lang="ja-JP" altLang="en-US" sz="1200" b="1" i="1" dirty="0">
                <a:solidFill>
                  <a:schemeClr val="accent1">
                    <a:lumMod val="50000"/>
                  </a:schemeClr>
                </a:solidFill>
                <a:latin typeface="+mn-ea"/>
                <a:ea typeface="+mn-ea"/>
              </a:rPr>
              <a:t>マニフェストは自動発行され、マイページ内にて一元管理、過去分を含めた確認が可能</a:t>
            </a:r>
            <a:endParaRPr kumimoji="1" lang="en-US" altLang="ja-JP" sz="1200" b="1" i="1" dirty="0">
              <a:solidFill>
                <a:schemeClr val="accent1">
                  <a:lumMod val="50000"/>
                </a:schemeClr>
              </a:solidFill>
              <a:latin typeface="+mn-ea"/>
              <a:ea typeface="+mn-ea"/>
            </a:endParaRPr>
          </a:p>
          <a:p>
            <a:pPr marL="171450" indent="-171450">
              <a:buClr>
                <a:schemeClr val="accent1">
                  <a:lumMod val="75000"/>
                </a:schemeClr>
              </a:buClr>
              <a:buFont typeface="Wingdings" panose="05000000000000000000" pitchFamily="2" charset="2"/>
              <a:buChar char="ü"/>
            </a:pPr>
            <a:r>
              <a:rPr kumimoji="1" lang="ja-JP" altLang="en-US" sz="1200" b="1" i="1" dirty="0">
                <a:solidFill>
                  <a:schemeClr val="accent1">
                    <a:lumMod val="50000"/>
                  </a:schemeClr>
                </a:solidFill>
                <a:latin typeface="+mn-ea"/>
                <a:ea typeface="+mn-ea"/>
              </a:rPr>
              <a:t>マニフェスト情報に基づいた排出実績等の閲覧可能</a:t>
            </a:r>
          </a:p>
        </p:txBody>
      </p:sp>
      <p:sp>
        <p:nvSpPr>
          <p:cNvPr id="43" name="テキスト ボックス 42">
            <a:extLst>
              <a:ext uri="{FF2B5EF4-FFF2-40B4-BE49-F238E27FC236}">
                <a16:creationId xmlns:a16="http://schemas.microsoft.com/office/drawing/2014/main" id="{91FE1586-73DE-6E94-8933-25892EAA6ECC}"/>
              </a:ext>
            </a:extLst>
          </p:cNvPr>
          <p:cNvSpPr txBox="1"/>
          <p:nvPr/>
        </p:nvSpPr>
        <p:spPr>
          <a:xfrm>
            <a:off x="5476364" y="5287699"/>
            <a:ext cx="3447896" cy="461665"/>
          </a:xfrm>
          <a:prstGeom prst="rect">
            <a:avLst/>
          </a:prstGeom>
          <a:noFill/>
        </p:spPr>
        <p:txBody>
          <a:bodyPr wrap="square" rtlCol="0">
            <a:spAutoFit/>
          </a:bodyPr>
          <a:lstStyle/>
          <a:p>
            <a:pPr marL="171450" indent="-171450">
              <a:buClr>
                <a:schemeClr val="accent1">
                  <a:lumMod val="75000"/>
                </a:schemeClr>
              </a:buClr>
              <a:buFont typeface="Wingdings" panose="05000000000000000000" pitchFamily="2" charset="2"/>
              <a:buChar char="ü"/>
            </a:pPr>
            <a:r>
              <a:rPr kumimoji="1" lang="ja-JP" altLang="en-US" sz="1200" b="1" i="1" dirty="0">
                <a:solidFill>
                  <a:schemeClr val="accent1">
                    <a:lumMod val="50000"/>
                  </a:schemeClr>
                </a:solidFill>
                <a:latin typeface="+mn-ea"/>
                <a:ea typeface="+mn-ea"/>
              </a:rPr>
              <a:t>請求書はデータにて自動アップロード</a:t>
            </a:r>
            <a:endParaRPr kumimoji="1" lang="en-US" altLang="ja-JP" sz="1200" b="1" i="1" dirty="0">
              <a:solidFill>
                <a:schemeClr val="accent1">
                  <a:lumMod val="50000"/>
                </a:schemeClr>
              </a:solidFill>
              <a:latin typeface="+mn-ea"/>
              <a:ea typeface="+mn-ea"/>
            </a:endParaRPr>
          </a:p>
          <a:p>
            <a:pPr marL="171450" indent="-171450">
              <a:buClr>
                <a:schemeClr val="accent1">
                  <a:lumMod val="75000"/>
                </a:schemeClr>
              </a:buClr>
              <a:buFont typeface="Wingdings" panose="05000000000000000000" pitchFamily="2" charset="2"/>
              <a:buChar char="ü"/>
            </a:pPr>
            <a:r>
              <a:rPr kumimoji="1" lang="ja-JP" altLang="en-US" sz="1200" b="1" i="1" dirty="0">
                <a:solidFill>
                  <a:schemeClr val="accent1">
                    <a:lumMod val="50000"/>
                  </a:schemeClr>
                </a:solidFill>
                <a:latin typeface="+mn-ea"/>
                <a:ea typeface="+mn-ea"/>
              </a:rPr>
              <a:t>クレジット支払いにも対応</a:t>
            </a:r>
          </a:p>
        </p:txBody>
      </p:sp>
    </p:spTree>
    <p:extLst>
      <p:ext uri="{BB962C8B-B14F-4D97-AF65-F5344CB8AC3E}">
        <p14:creationId xmlns:p14="http://schemas.microsoft.com/office/powerpoint/2010/main" val="48797922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F7E6AD-E5F6-2535-CDC4-F80292AA9B01}"/>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006BE16-0245-F218-C22E-CD931261C4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latin typeface="+mn-ea"/>
                <a:ea typeface="+mn-ea"/>
              </a:rPr>
              <a:t>14</a:t>
            </a:fld>
            <a:endParaRPr lang="ja" altLang="en-US">
              <a:latin typeface="+mn-ea"/>
              <a:ea typeface="+mn-ea"/>
            </a:endParaRPr>
          </a:p>
        </p:txBody>
      </p:sp>
      <p:sp>
        <p:nvSpPr>
          <p:cNvPr id="5" name="コンテンツ プレースホルダー 4">
            <a:extLst>
              <a:ext uri="{FF2B5EF4-FFF2-40B4-BE49-F238E27FC236}">
                <a16:creationId xmlns:a16="http://schemas.microsoft.com/office/drawing/2014/main" id="{B9BF0C29-23F6-05B9-1C8B-8B84A416642A}"/>
              </a:ext>
            </a:extLst>
          </p:cNvPr>
          <p:cNvSpPr>
            <a:spLocks noGrp="1"/>
          </p:cNvSpPr>
          <p:nvPr>
            <p:ph sz="quarter" idx="11"/>
          </p:nvPr>
        </p:nvSpPr>
        <p:spPr>
          <a:xfrm>
            <a:off x="202448" y="580948"/>
            <a:ext cx="8781896" cy="397536"/>
          </a:xfrm>
        </p:spPr>
        <p:txBody>
          <a:bodyPr>
            <a:noAutofit/>
          </a:bodyPr>
          <a:lstStyle/>
          <a:p>
            <a:pPr marL="0" indent="0">
              <a:buNone/>
            </a:pPr>
            <a:r>
              <a:rPr kumimoji="1" lang="ja-JP" altLang="en-US" b="1" dirty="0">
                <a:solidFill>
                  <a:schemeClr val="tx1"/>
                </a:solidFill>
                <a:latin typeface="+mn-ea"/>
                <a:ea typeface="+mn-ea"/>
              </a:rPr>
              <a:t>様々な管理実務に関し、貴社のニーズに合わせてサービスを組み合わせ、カスタマイズしてご提案を実施</a:t>
            </a:r>
          </a:p>
        </p:txBody>
      </p:sp>
      <p:sp>
        <p:nvSpPr>
          <p:cNvPr id="6" name="コンテンツ プレースホルダー 3">
            <a:extLst>
              <a:ext uri="{FF2B5EF4-FFF2-40B4-BE49-F238E27FC236}">
                <a16:creationId xmlns:a16="http://schemas.microsoft.com/office/drawing/2014/main" id="{C114C132-97A7-6C3E-4018-66B4BE645331}"/>
              </a:ext>
            </a:extLst>
          </p:cNvPr>
          <p:cNvSpPr>
            <a:spLocks noGrp="1"/>
          </p:cNvSpPr>
          <p:nvPr>
            <p:ph sz="quarter" idx="14"/>
          </p:nvPr>
        </p:nvSpPr>
        <p:spPr>
          <a:xfrm>
            <a:off x="5080" y="100921"/>
            <a:ext cx="5448300" cy="397536"/>
          </a:xfrm>
        </p:spPr>
        <p:txBody>
          <a:bodyPr/>
          <a:lstStyle/>
          <a:p>
            <a:r>
              <a:rPr kumimoji="1" lang="ja-JP" altLang="en-US" dirty="0">
                <a:latin typeface="+mn-ea"/>
                <a:ea typeface="+mn-ea"/>
              </a:rPr>
              <a:t>当社で提供するサービス</a:t>
            </a:r>
            <a:endParaRPr kumimoji="1" lang="en-US" dirty="0">
              <a:latin typeface="+mn-ea"/>
              <a:ea typeface="+mn-ea"/>
            </a:endParaRPr>
          </a:p>
        </p:txBody>
      </p:sp>
      <p:grpSp>
        <p:nvGrpSpPr>
          <p:cNvPr id="3" name="グループ化 2">
            <a:extLst>
              <a:ext uri="{FF2B5EF4-FFF2-40B4-BE49-F238E27FC236}">
                <a16:creationId xmlns:a16="http://schemas.microsoft.com/office/drawing/2014/main" id="{A8DB2975-2EDD-D830-A243-FB0803D5B175}"/>
              </a:ext>
            </a:extLst>
          </p:cNvPr>
          <p:cNvGrpSpPr/>
          <p:nvPr/>
        </p:nvGrpSpPr>
        <p:grpSpPr>
          <a:xfrm>
            <a:off x="286248" y="1411496"/>
            <a:ext cx="8569761" cy="4865556"/>
            <a:chOff x="286248" y="1411496"/>
            <a:chExt cx="8569761" cy="4472485"/>
          </a:xfrm>
        </p:grpSpPr>
        <p:sp>
          <p:nvSpPr>
            <p:cNvPr id="11" name="正方形/長方形 10">
              <a:extLst>
                <a:ext uri="{FF2B5EF4-FFF2-40B4-BE49-F238E27FC236}">
                  <a16:creationId xmlns:a16="http://schemas.microsoft.com/office/drawing/2014/main" id="{3A11B15D-0585-7693-2B2E-0F4B89FB5610}"/>
                </a:ext>
              </a:extLst>
            </p:cNvPr>
            <p:cNvSpPr/>
            <p:nvPr/>
          </p:nvSpPr>
          <p:spPr>
            <a:xfrm>
              <a:off x="286248" y="1411496"/>
              <a:ext cx="850789" cy="2860849"/>
            </a:xfrm>
            <a:prstGeom prst="rect">
              <a:avLst/>
            </a:prstGeom>
            <a:solidFill>
              <a:schemeClr val="accent1">
                <a:lumMod val="20000"/>
                <a:lumOff val="80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基本</a:t>
              </a:r>
              <a:br>
                <a:rPr kumimoji="1" lang="en-US" altLang="ja-JP" b="1" dirty="0">
                  <a:solidFill>
                    <a:schemeClr val="tx1"/>
                  </a:solidFill>
                </a:rPr>
              </a:br>
              <a:r>
                <a:rPr kumimoji="1" lang="ja-JP" altLang="en-US" b="1" dirty="0">
                  <a:solidFill>
                    <a:schemeClr val="tx1"/>
                  </a:solidFill>
                </a:rPr>
                <a:t>サービス</a:t>
              </a:r>
              <a:endParaRPr kumimoji="1" lang="en-SG" b="1" dirty="0">
                <a:solidFill>
                  <a:schemeClr val="tx1"/>
                </a:solidFill>
              </a:endParaRPr>
            </a:p>
          </p:txBody>
        </p:sp>
        <p:sp>
          <p:nvSpPr>
            <p:cNvPr id="12" name="正方形/長方形 11">
              <a:extLst>
                <a:ext uri="{FF2B5EF4-FFF2-40B4-BE49-F238E27FC236}">
                  <a16:creationId xmlns:a16="http://schemas.microsoft.com/office/drawing/2014/main" id="{D1E58CF3-3F96-4D1F-0546-B347E65067B3}"/>
                </a:ext>
              </a:extLst>
            </p:cNvPr>
            <p:cNvSpPr/>
            <p:nvPr/>
          </p:nvSpPr>
          <p:spPr>
            <a:xfrm>
              <a:off x="286248" y="4372704"/>
              <a:ext cx="2409244" cy="1511277"/>
            </a:xfrm>
            <a:prstGeom prst="rect">
              <a:avLst/>
            </a:prstGeom>
            <a:solidFill>
              <a:schemeClr val="accent1">
                <a:lumMod val="20000"/>
                <a:lumOff val="80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オプションサービス</a:t>
              </a:r>
              <a:br>
                <a:rPr kumimoji="1" lang="en-US" altLang="ja-JP" b="1" dirty="0">
                  <a:solidFill>
                    <a:schemeClr val="tx1"/>
                  </a:solidFill>
                </a:rPr>
              </a:br>
              <a:r>
                <a:rPr kumimoji="1" lang="ja-JP" altLang="en-US" b="1" dirty="0">
                  <a:solidFill>
                    <a:schemeClr val="tx1"/>
                  </a:solidFill>
                </a:rPr>
                <a:t>（個別</a:t>
              </a:r>
              <a:r>
                <a:rPr kumimoji="1" lang="en-US" altLang="ja-JP" b="1" dirty="0">
                  <a:solidFill>
                    <a:schemeClr val="tx1"/>
                  </a:solidFill>
                </a:rPr>
                <a:t>PJT</a:t>
              </a:r>
              <a:r>
                <a:rPr kumimoji="1" lang="ja-JP" altLang="en-US" b="1" dirty="0">
                  <a:solidFill>
                    <a:schemeClr val="tx1"/>
                  </a:solidFill>
                </a:rPr>
                <a:t>としてご提案）</a:t>
              </a:r>
              <a:endParaRPr kumimoji="1" lang="en-SG" b="1" dirty="0">
                <a:solidFill>
                  <a:schemeClr val="tx1"/>
                </a:solidFill>
              </a:endParaRPr>
            </a:p>
          </p:txBody>
        </p:sp>
        <p:sp>
          <p:nvSpPr>
            <p:cNvPr id="13" name="正方形/長方形 12">
              <a:extLst>
                <a:ext uri="{FF2B5EF4-FFF2-40B4-BE49-F238E27FC236}">
                  <a16:creationId xmlns:a16="http://schemas.microsoft.com/office/drawing/2014/main" id="{523B2EB9-774D-2198-88FB-6EFA482D5446}"/>
                </a:ext>
              </a:extLst>
            </p:cNvPr>
            <p:cNvSpPr/>
            <p:nvPr/>
          </p:nvSpPr>
          <p:spPr>
            <a:xfrm>
              <a:off x="2806810" y="1411496"/>
              <a:ext cx="6049199" cy="639942"/>
            </a:xfrm>
            <a:prstGeom prst="rect">
              <a:avLst/>
            </a:prstGeom>
            <a:no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ja-JP" altLang="en-US" dirty="0">
                  <a:solidFill>
                    <a:schemeClr val="tx1"/>
                  </a:solidFill>
                </a:rPr>
                <a:t>連絡調整：収集日程調整／見積取得</a:t>
              </a:r>
              <a:endParaRPr kumimoji="1" lang="en-US" altLang="ja-JP" dirty="0">
                <a:solidFill>
                  <a:schemeClr val="tx1"/>
                </a:solidFill>
              </a:endParaRPr>
            </a:p>
            <a:p>
              <a:pPr marL="285750" indent="-285750">
                <a:buFont typeface="Arial" panose="020B0604020202020204" pitchFamily="34" charset="0"/>
                <a:buChar char="•"/>
              </a:pPr>
              <a:r>
                <a:rPr kumimoji="1" lang="ja-JP" altLang="en-US" dirty="0">
                  <a:solidFill>
                    <a:schemeClr val="tx1"/>
                  </a:solidFill>
                </a:rPr>
                <a:t>定期の適正化：許可書の管理・更新／与信調査／適正価格診断</a:t>
              </a:r>
              <a:endParaRPr kumimoji="1" lang="en-SG" dirty="0">
                <a:solidFill>
                  <a:schemeClr val="tx1"/>
                </a:solidFill>
              </a:endParaRPr>
            </a:p>
          </p:txBody>
        </p:sp>
        <p:sp>
          <p:nvSpPr>
            <p:cNvPr id="15" name="正方形/長方形 14">
              <a:extLst>
                <a:ext uri="{FF2B5EF4-FFF2-40B4-BE49-F238E27FC236}">
                  <a16:creationId xmlns:a16="http://schemas.microsoft.com/office/drawing/2014/main" id="{169E5CB7-C7B9-1573-30E1-47818CD98C8A}"/>
                </a:ext>
              </a:extLst>
            </p:cNvPr>
            <p:cNvSpPr/>
            <p:nvPr/>
          </p:nvSpPr>
          <p:spPr>
            <a:xfrm>
              <a:off x="2806809" y="4344721"/>
              <a:ext cx="6049199" cy="1511277"/>
            </a:xfrm>
            <a:prstGeom prst="rect">
              <a:avLst/>
            </a:prstGeom>
            <a:no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ja-JP" altLang="en-US" dirty="0">
                  <a:solidFill>
                    <a:schemeClr val="tx1"/>
                  </a:solidFill>
                </a:rPr>
                <a:t>行政対応（行政報告書作成代行／立ち入り検査の同行、等）</a:t>
              </a:r>
              <a:endParaRPr kumimoji="1" lang="en-US" altLang="ja-JP" dirty="0">
                <a:solidFill>
                  <a:schemeClr val="tx1"/>
                </a:solidFill>
              </a:endParaRPr>
            </a:p>
            <a:p>
              <a:pPr marL="285750" indent="-285750">
                <a:buFont typeface="Arial" panose="020B0604020202020204" pitchFamily="34" charset="0"/>
                <a:buChar char="•"/>
              </a:pPr>
              <a:r>
                <a:rPr kumimoji="1" lang="ja-JP" altLang="en-US" dirty="0">
                  <a:solidFill>
                    <a:schemeClr val="tx1"/>
                  </a:solidFill>
                </a:rPr>
                <a:t>産廃業者への監査代行</a:t>
              </a:r>
              <a:endParaRPr kumimoji="1" lang="en-US" altLang="ja-JP" dirty="0">
                <a:solidFill>
                  <a:schemeClr val="tx1"/>
                </a:solidFill>
              </a:endParaRPr>
            </a:p>
            <a:p>
              <a:pPr marL="285750" indent="-285750">
                <a:buFont typeface="Arial" panose="020B0604020202020204" pitchFamily="34" charset="0"/>
                <a:buChar char="•"/>
              </a:pPr>
              <a:r>
                <a:rPr kumimoji="1" lang="ja-JP" altLang="en-US" dirty="0">
                  <a:solidFill>
                    <a:schemeClr val="tx1"/>
                  </a:solidFill>
                </a:rPr>
                <a:t>リサイクル率向上施策の分析と実行</a:t>
              </a:r>
              <a:endParaRPr kumimoji="1" lang="en-US" altLang="ja-JP" dirty="0">
                <a:solidFill>
                  <a:schemeClr val="tx1"/>
                </a:solidFill>
              </a:endParaRPr>
            </a:p>
            <a:p>
              <a:pPr marL="285750" indent="-285750">
                <a:buFont typeface="Arial" panose="020B0604020202020204" pitchFamily="34" charset="0"/>
                <a:buChar char="•"/>
              </a:pPr>
              <a:r>
                <a:rPr kumimoji="1" lang="ja-JP" altLang="en-US" dirty="0">
                  <a:solidFill>
                    <a:schemeClr val="tx1"/>
                  </a:solidFill>
                </a:rPr>
                <a:t>付属品（ごみ袋／カート等）の購入代行</a:t>
              </a:r>
              <a:endParaRPr kumimoji="1" lang="en-US" altLang="ja-JP" dirty="0">
                <a:solidFill>
                  <a:schemeClr val="tx1"/>
                </a:solidFill>
              </a:endParaRPr>
            </a:p>
            <a:p>
              <a:pPr marL="285750" indent="-285750">
                <a:buFont typeface="Arial" panose="020B0604020202020204" pitchFamily="34" charset="0"/>
                <a:buChar char="•"/>
              </a:pPr>
              <a:r>
                <a:rPr kumimoji="1" lang="ja-JP" altLang="en-US" dirty="0">
                  <a:solidFill>
                    <a:schemeClr val="tx1"/>
                  </a:solidFill>
                </a:rPr>
                <a:t>その他定期レポートの作成と報告</a:t>
              </a:r>
              <a:endParaRPr kumimoji="1" lang="en-SG" dirty="0">
                <a:solidFill>
                  <a:schemeClr val="tx1"/>
                </a:solidFill>
              </a:endParaRPr>
            </a:p>
          </p:txBody>
        </p:sp>
        <p:sp>
          <p:nvSpPr>
            <p:cNvPr id="17" name="正方形/長方形 16">
              <a:extLst>
                <a:ext uri="{FF2B5EF4-FFF2-40B4-BE49-F238E27FC236}">
                  <a16:creationId xmlns:a16="http://schemas.microsoft.com/office/drawing/2014/main" id="{FF4F7544-6DCA-E056-EA56-CAFD0B68CD80}"/>
                </a:ext>
              </a:extLst>
            </p:cNvPr>
            <p:cNvSpPr/>
            <p:nvPr/>
          </p:nvSpPr>
          <p:spPr>
            <a:xfrm>
              <a:off x="1222955" y="1411497"/>
              <a:ext cx="1472537" cy="639942"/>
            </a:xfrm>
            <a:prstGeom prst="rect">
              <a:avLst/>
            </a:prstGeom>
            <a:solidFill>
              <a:schemeClr val="accent1">
                <a:lumMod val="20000"/>
                <a:lumOff val="80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業者管理</a:t>
              </a:r>
              <a:endParaRPr kumimoji="1" lang="en-SG" b="1" dirty="0">
                <a:solidFill>
                  <a:schemeClr val="tx1"/>
                </a:solidFill>
              </a:endParaRPr>
            </a:p>
          </p:txBody>
        </p:sp>
        <p:sp>
          <p:nvSpPr>
            <p:cNvPr id="18" name="正方形/長方形 17">
              <a:extLst>
                <a:ext uri="{FF2B5EF4-FFF2-40B4-BE49-F238E27FC236}">
                  <a16:creationId xmlns:a16="http://schemas.microsoft.com/office/drawing/2014/main" id="{15D7FFDB-90F5-B786-BA73-2A166DC90BA0}"/>
                </a:ext>
              </a:extLst>
            </p:cNvPr>
            <p:cNvSpPr/>
            <p:nvPr/>
          </p:nvSpPr>
          <p:spPr>
            <a:xfrm>
              <a:off x="2806810" y="2151798"/>
              <a:ext cx="6049199" cy="639942"/>
            </a:xfrm>
            <a:prstGeom prst="rect">
              <a:avLst/>
            </a:prstGeom>
            <a:no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ja-JP" altLang="en-US" dirty="0">
                  <a:solidFill>
                    <a:schemeClr val="tx1"/>
                  </a:solidFill>
                </a:rPr>
                <a:t>委託業者からの請求書取得・とりまとめ</a:t>
              </a:r>
              <a:endParaRPr kumimoji="1" lang="en-SG" altLang="ja-JP" dirty="0">
                <a:solidFill>
                  <a:schemeClr val="tx1"/>
                </a:solidFill>
              </a:endParaRPr>
            </a:p>
            <a:p>
              <a:pPr marL="285750" indent="-285750">
                <a:buFont typeface="Arial" panose="020B0604020202020204" pitchFamily="34" charset="0"/>
                <a:buChar char="•"/>
              </a:pPr>
              <a:r>
                <a:rPr kumimoji="1" lang="ja-JP" altLang="en-US" dirty="0">
                  <a:solidFill>
                    <a:schemeClr val="tx1"/>
                  </a:solidFill>
                </a:rPr>
                <a:t>一本化しての請求・明細の提示</a:t>
              </a:r>
              <a:endParaRPr kumimoji="1" lang="en-US" altLang="ja-JP" dirty="0">
                <a:solidFill>
                  <a:schemeClr val="tx1"/>
                </a:solidFill>
              </a:endParaRPr>
            </a:p>
          </p:txBody>
        </p:sp>
        <p:sp>
          <p:nvSpPr>
            <p:cNvPr id="19" name="正方形/長方形 18">
              <a:extLst>
                <a:ext uri="{FF2B5EF4-FFF2-40B4-BE49-F238E27FC236}">
                  <a16:creationId xmlns:a16="http://schemas.microsoft.com/office/drawing/2014/main" id="{2DDE7E5B-CCC2-9136-614C-AA8B380E9EB1}"/>
                </a:ext>
              </a:extLst>
            </p:cNvPr>
            <p:cNvSpPr/>
            <p:nvPr/>
          </p:nvSpPr>
          <p:spPr>
            <a:xfrm>
              <a:off x="1222955" y="2151799"/>
              <a:ext cx="1472537" cy="639942"/>
            </a:xfrm>
            <a:prstGeom prst="rect">
              <a:avLst/>
            </a:prstGeom>
            <a:solidFill>
              <a:schemeClr val="accent1">
                <a:lumMod val="20000"/>
                <a:lumOff val="80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請求一元化</a:t>
              </a:r>
              <a:endParaRPr kumimoji="1" lang="en-SG" b="1" dirty="0">
                <a:solidFill>
                  <a:schemeClr val="tx1"/>
                </a:solidFill>
              </a:endParaRPr>
            </a:p>
          </p:txBody>
        </p:sp>
        <p:sp>
          <p:nvSpPr>
            <p:cNvPr id="20" name="正方形/長方形 19">
              <a:extLst>
                <a:ext uri="{FF2B5EF4-FFF2-40B4-BE49-F238E27FC236}">
                  <a16:creationId xmlns:a16="http://schemas.microsoft.com/office/drawing/2014/main" id="{589187CE-3B2C-4AC6-6490-6FF8C82D594C}"/>
                </a:ext>
              </a:extLst>
            </p:cNvPr>
            <p:cNvSpPr/>
            <p:nvPr/>
          </p:nvSpPr>
          <p:spPr>
            <a:xfrm>
              <a:off x="2806810" y="2892100"/>
              <a:ext cx="6049199" cy="639942"/>
            </a:xfrm>
            <a:prstGeom prst="rect">
              <a:avLst/>
            </a:prstGeom>
            <a:no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ja-JP" altLang="en-US" dirty="0">
                  <a:solidFill>
                    <a:schemeClr val="tx1"/>
                  </a:solidFill>
                </a:rPr>
                <a:t>業者との収集運搬日程調整からマニフェストを自動起票</a:t>
              </a:r>
              <a:endParaRPr kumimoji="1" lang="en-US" altLang="ja-JP" dirty="0">
                <a:solidFill>
                  <a:schemeClr val="tx1"/>
                </a:solidFill>
              </a:endParaRPr>
            </a:p>
            <a:p>
              <a:pPr marL="285750" indent="-285750">
                <a:buFont typeface="Arial" panose="020B0604020202020204" pitchFamily="34" charset="0"/>
                <a:buChar char="•"/>
              </a:pPr>
              <a:r>
                <a:rPr kumimoji="1" lang="ja-JP" altLang="en-US" dirty="0">
                  <a:solidFill>
                    <a:schemeClr val="tx1"/>
                  </a:solidFill>
                </a:rPr>
                <a:t>同プロセスをゴミカン内で完結するとともに、作業進捗や一元管理も実現</a:t>
              </a:r>
              <a:endParaRPr kumimoji="1" lang="en-SG" dirty="0">
                <a:solidFill>
                  <a:schemeClr val="tx1"/>
                </a:solidFill>
              </a:endParaRPr>
            </a:p>
          </p:txBody>
        </p:sp>
        <p:sp>
          <p:nvSpPr>
            <p:cNvPr id="21" name="正方形/長方形 20">
              <a:extLst>
                <a:ext uri="{FF2B5EF4-FFF2-40B4-BE49-F238E27FC236}">
                  <a16:creationId xmlns:a16="http://schemas.microsoft.com/office/drawing/2014/main" id="{97C97664-E3EF-DDF7-EAFD-028E2D372DB3}"/>
                </a:ext>
              </a:extLst>
            </p:cNvPr>
            <p:cNvSpPr/>
            <p:nvPr/>
          </p:nvSpPr>
          <p:spPr>
            <a:xfrm>
              <a:off x="1222955" y="2892101"/>
              <a:ext cx="1472537" cy="639942"/>
            </a:xfrm>
            <a:prstGeom prst="rect">
              <a:avLst/>
            </a:prstGeom>
            <a:solidFill>
              <a:schemeClr val="accent1">
                <a:lumMod val="20000"/>
                <a:lumOff val="80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マニフェスト</a:t>
              </a:r>
              <a:br>
                <a:rPr kumimoji="1" lang="en-US" altLang="ja-JP" b="1" dirty="0">
                  <a:solidFill>
                    <a:schemeClr val="tx1"/>
                  </a:solidFill>
                </a:rPr>
              </a:br>
              <a:r>
                <a:rPr kumimoji="1" lang="ja-JP" altLang="en-US" b="1" dirty="0">
                  <a:solidFill>
                    <a:schemeClr val="tx1"/>
                  </a:solidFill>
                </a:rPr>
                <a:t>運用・管理代行</a:t>
              </a:r>
              <a:endParaRPr kumimoji="1" lang="en-SG" b="1" dirty="0">
                <a:solidFill>
                  <a:schemeClr val="tx1"/>
                </a:solidFill>
              </a:endParaRPr>
            </a:p>
          </p:txBody>
        </p:sp>
        <p:sp>
          <p:nvSpPr>
            <p:cNvPr id="41" name="正方形/長方形 40">
              <a:extLst>
                <a:ext uri="{FF2B5EF4-FFF2-40B4-BE49-F238E27FC236}">
                  <a16:creationId xmlns:a16="http://schemas.microsoft.com/office/drawing/2014/main" id="{0EB370FB-F8CA-3596-9B87-B933CBC897E9}"/>
                </a:ext>
              </a:extLst>
            </p:cNvPr>
            <p:cNvSpPr/>
            <p:nvPr/>
          </p:nvSpPr>
          <p:spPr>
            <a:xfrm>
              <a:off x="2806810" y="3632402"/>
              <a:ext cx="6049199" cy="639942"/>
            </a:xfrm>
            <a:prstGeom prst="rect">
              <a:avLst/>
            </a:prstGeom>
            <a:no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kumimoji="1" lang="ja-JP" altLang="en-US" dirty="0">
                  <a:solidFill>
                    <a:schemeClr val="tx1"/>
                  </a:solidFill>
                </a:rPr>
                <a:t>スポットでの廃棄物排出</a:t>
              </a:r>
              <a:endParaRPr kumimoji="1" lang="en-US" altLang="ja-JP" dirty="0">
                <a:solidFill>
                  <a:schemeClr val="tx1"/>
                </a:solidFill>
              </a:endParaRPr>
            </a:p>
            <a:p>
              <a:pPr marL="285750" indent="-285750">
                <a:buFont typeface="Arial" panose="020B0604020202020204" pitchFamily="34" charset="0"/>
                <a:buChar char="•"/>
              </a:pPr>
              <a:r>
                <a:rPr kumimoji="1" lang="ja-JP" altLang="en-US" dirty="0">
                  <a:solidFill>
                    <a:schemeClr val="tx1"/>
                  </a:solidFill>
                </a:rPr>
                <a:t>ゴミ庫管理等のお困りごとのご相談</a:t>
              </a:r>
              <a:endParaRPr kumimoji="1" lang="en-SG" dirty="0">
                <a:solidFill>
                  <a:schemeClr val="tx1"/>
                </a:solidFill>
              </a:endParaRPr>
            </a:p>
          </p:txBody>
        </p:sp>
        <p:sp>
          <p:nvSpPr>
            <p:cNvPr id="42" name="正方形/長方形 41">
              <a:extLst>
                <a:ext uri="{FF2B5EF4-FFF2-40B4-BE49-F238E27FC236}">
                  <a16:creationId xmlns:a16="http://schemas.microsoft.com/office/drawing/2014/main" id="{CE8D9327-D127-8E56-CA79-F9659C493B3E}"/>
                </a:ext>
              </a:extLst>
            </p:cNvPr>
            <p:cNvSpPr/>
            <p:nvPr/>
          </p:nvSpPr>
          <p:spPr>
            <a:xfrm>
              <a:off x="1222955" y="3632403"/>
              <a:ext cx="1472537" cy="639942"/>
            </a:xfrm>
            <a:prstGeom prst="rect">
              <a:avLst/>
            </a:prstGeom>
            <a:solidFill>
              <a:schemeClr val="accent1">
                <a:lumMod val="20000"/>
                <a:lumOff val="80000"/>
              </a:schemeClr>
            </a:solidFill>
            <a:ln>
              <a:solidFill>
                <a:schemeClr val="bg1">
                  <a:lumMod val="9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その他実務相談</a:t>
              </a:r>
              <a:endParaRPr kumimoji="1" lang="en-SG" b="1" dirty="0">
                <a:solidFill>
                  <a:schemeClr val="tx1"/>
                </a:solidFill>
              </a:endParaRPr>
            </a:p>
          </p:txBody>
        </p:sp>
      </p:grpSp>
    </p:spTree>
    <p:extLst>
      <p:ext uri="{BB962C8B-B14F-4D97-AF65-F5344CB8AC3E}">
        <p14:creationId xmlns:p14="http://schemas.microsoft.com/office/powerpoint/2010/main" val="386432615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18DD563-629A-2D60-51F0-EB46D1774BC0}"/>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t>15</a:t>
            </a:fld>
            <a:endParaRPr lang="ja" altLang="en-US"/>
          </a:p>
        </p:txBody>
      </p:sp>
      <p:sp>
        <p:nvSpPr>
          <p:cNvPr id="3" name="コンテンツ プレースホルダー 2">
            <a:extLst>
              <a:ext uri="{FF2B5EF4-FFF2-40B4-BE49-F238E27FC236}">
                <a16:creationId xmlns:a16="http://schemas.microsoft.com/office/drawing/2014/main" id="{2879B649-681F-912F-4662-8D55CC33A3F8}"/>
              </a:ext>
            </a:extLst>
          </p:cNvPr>
          <p:cNvSpPr>
            <a:spLocks noGrp="1"/>
          </p:cNvSpPr>
          <p:nvPr>
            <p:ph sz="quarter" idx="14"/>
          </p:nvPr>
        </p:nvSpPr>
        <p:spPr/>
        <p:txBody>
          <a:bodyPr/>
          <a:lstStyle/>
          <a:p>
            <a:r>
              <a:rPr kumimoji="1" lang="ja-JP" altLang="en-US" dirty="0"/>
              <a:t>導入プロセス</a:t>
            </a:r>
          </a:p>
        </p:txBody>
      </p:sp>
      <p:sp>
        <p:nvSpPr>
          <p:cNvPr id="4" name="コンテンツ プレースホルダー 3">
            <a:extLst>
              <a:ext uri="{FF2B5EF4-FFF2-40B4-BE49-F238E27FC236}">
                <a16:creationId xmlns:a16="http://schemas.microsoft.com/office/drawing/2014/main" id="{E68A6C6A-AE3E-F165-2AE9-F2334A13B0A7}"/>
              </a:ext>
            </a:extLst>
          </p:cNvPr>
          <p:cNvSpPr>
            <a:spLocks noGrp="1"/>
          </p:cNvSpPr>
          <p:nvPr>
            <p:ph sz="quarter" idx="11"/>
          </p:nvPr>
        </p:nvSpPr>
        <p:spPr>
          <a:xfrm>
            <a:off x="269988" y="582988"/>
            <a:ext cx="8649894" cy="338554"/>
          </a:xfrm>
        </p:spPr>
        <p:txBody>
          <a:bodyPr/>
          <a:lstStyle/>
          <a:p>
            <a:r>
              <a:rPr kumimoji="1" lang="ja-JP" altLang="en-US" dirty="0"/>
              <a:t>貴社にもご協力いただき、現状把握と分析までは無償提供のうえ、最適な正式提案をさせていただく</a:t>
            </a:r>
          </a:p>
        </p:txBody>
      </p:sp>
      <p:grpSp>
        <p:nvGrpSpPr>
          <p:cNvPr id="5" name="グループ化 4">
            <a:extLst>
              <a:ext uri="{FF2B5EF4-FFF2-40B4-BE49-F238E27FC236}">
                <a16:creationId xmlns:a16="http://schemas.microsoft.com/office/drawing/2014/main" id="{62B2F5DE-0357-074B-FB4D-E945CB4B928D}"/>
              </a:ext>
            </a:extLst>
          </p:cNvPr>
          <p:cNvGrpSpPr/>
          <p:nvPr/>
        </p:nvGrpSpPr>
        <p:grpSpPr>
          <a:xfrm>
            <a:off x="632675" y="1641234"/>
            <a:ext cx="8098137" cy="3847637"/>
            <a:chOff x="311949" y="2133035"/>
            <a:chExt cx="9923693" cy="4536114"/>
          </a:xfrm>
        </p:grpSpPr>
        <p:grpSp>
          <p:nvGrpSpPr>
            <p:cNvPr id="6" name="グループ化 5">
              <a:extLst>
                <a:ext uri="{FF2B5EF4-FFF2-40B4-BE49-F238E27FC236}">
                  <a16:creationId xmlns:a16="http://schemas.microsoft.com/office/drawing/2014/main" id="{C21B9E1D-E8D9-DD2A-CC46-EF72528DE5E2}"/>
                </a:ext>
              </a:extLst>
            </p:cNvPr>
            <p:cNvGrpSpPr/>
            <p:nvPr/>
          </p:nvGrpSpPr>
          <p:grpSpPr>
            <a:xfrm>
              <a:off x="1028695" y="2133035"/>
              <a:ext cx="8404310" cy="4536114"/>
              <a:chOff x="785812" y="2028821"/>
              <a:chExt cx="8404310" cy="4640328"/>
            </a:xfrm>
          </p:grpSpPr>
          <p:grpSp>
            <p:nvGrpSpPr>
              <p:cNvPr id="12" name="グループ化 11">
                <a:extLst>
                  <a:ext uri="{FF2B5EF4-FFF2-40B4-BE49-F238E27FC236}">
                    <a16:creationId xmlns:a16="http://schemas.microsoft.com/office/drawing/2014/main" id="{520B2519-5F9D-F64E-08E8-D6BD329F1B46}"/>
                  </a:ext>
                </a:extLst>
              </p:cNvPr>
              <p:cNvGrpSpPr/>
              <p:nvPr/>
            </p:nvGrpSpPr>
            <p:grpSpPr>
              <a:xfrm>
                <a:off x="785812" y="2028821"/>
                <a:ext cx="1743078" cy="4640328"/>
                <a:chOff x="785812" y="2038593"/>
                <a:chExt cx="1743078" cy="4111502"/>
              </a:xfrm>
            </p:grpSpPr>
            <p:sp>
              <p:nvSpPr>
                <p:cNvPr id="16" name="矢印: 五方向 15">
                  <a:extLst>
                    <a:ext uri="{FF2B5EF4-FFF2-40B4-BE49-F238E27FC236}">
                      <a16:creationId xmlns:a16="http://schemas.microsoft.com/office/drawing/2014/main" id="{16B1AEAF-D17D-725F-CF8E-FA09E5CA463F}"/>
                    </a:ext>
                  </a:extLst>
                </p:cNvPr>
                <p:cNvSpPr/>
                <p:nvPr/>
              </p:nvSpPr>
              <p:spPr>
                <a:xfrm rot="5400000">
                  <a:off x="1028701" y="1795704"/>
                  <a:ext cx="1257299" cy="1743078"/>
                </a:xfrm>
                <a:prstGeom prst="homePlate">
                  <a:avLst>
                    <a:gd name="adj" fmla="val 29920"/>
                  </a:avLst>
                </a:prstGeom>
                <a:solidFill>
                  <a:schemeClr val="accent1">
                    <a:lumMod val="20000"/>
                    <a:lumOff val="80000"/>
                  </a:schemeClr>
                </a:solidFill>
                <a:ln w="3175" cap="flat">
                  <a:solidFill>
                    <a:schemeClr val="accent1">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22251" tIns="22251" rIns="22251" bIns="22251" numCol="1" spcCol="38100" rtlCol="0" anchor="ctr">
                  <a:noAutofit/>
                </a:bodyPr>
                <a:lstStyle/>
                <a:p>
                  <a:pPr marL="0" marR="0" lvl="0" indent="0" algn="ctr" defTabSz="454789" rtl="0" eaLnBrk="1" fontAlgn="auto" latinLnBrk="0" hangingPunct="0">
                    <a:lnSpc>
                      <a:spcPct val="100000"/>
                    </a:lnSpc>
                    <a:spcBef>
                      <a:spcPts val="0"/>
                    </a:spcBef>
                    <a:spcAft>
                      <a:spcPts val="0"/>
                    </a:spcAft>
                    <a:buClrTx/>
                    <a:buSzTx/>
                    <a:buFontTx/>
                    <a:buNone/>
                    <a:tabLst/>
                    <a:defRPr/>
                  </a:pPr>
                  <a:r>
                    <a:rPr kumimoji="0" lang="ja-JP" altLang="en-US" b="1" i="0" u="none" strike="noStrike" kern="0" cap="none" spc="0" normalizeH="0" baseline="0" noProof="0" dirty="0">
                      <a:ln>
                        <a:noFill/>
                      </a:ln>
                      <a:solidFill>
                        <a:schemeClr val="tx1"/>
                      </a:solidFill>
                      <a:effectLst/>
                      <a:uLnTx/>
                      <a:uFillTx/>
                      <a:latin typeface="+mn-ea"/>
                      <a:ea typeface="+mn-ea"/>
                      <a:sym typeface="ヒラギノ角ゴ ProN W3"/>
                    </a:rPr>
                    <a:t>①現状の把握</a:t>
                  </a:r>
                  <a:endParaRPr kumimoji="0" lang="en-SG" b="1" i="0" u="none" strike="noStrike" kern="0" cap="none" spc="0" normalizeH="0" baseline="0" noProof="0" dirty="0">
                    <a:ln>
                      <a:noFill/>
                    </a:ln>
                    <a:solidFill>
                      <a:schemeClr val="tx1"/>
                    </a:solidFill>
                    <a:effectLst/>
                    <a:uLnTx/>
                    <a:uFillTx/>
                    <a:latin typeface="+mn-ea"/>
                    <a:ea typeface="+mn-ea"/>
                    <a:sym typeface="ヒラギノ角ゴ ProN W3"/>
                  </a:endParaRPr>
                </a:p>
              </p:txBody>
            </p:sp>
            <p:sp>
              <p:nvSpPr>
                <p:cNvPr id="17" name="矢印: 五方向 16">
                  <a:extLst>
                    <a:ext uri="{FF2B5EF4-FFF2-40B4-BE49-F238E27FC236}">
                      <a16:creationId xmlns:a16="http://schemas.microsoft.com/office/drawing/2014/main" id="{D535E407-51AC-F9BE-17D9-BDA646593981}"/>
                    </a:ext>
                  </a:extLst>
                </p:cNvPr>
                <p:cNvSpPr/>
                <p:nvPr/>
              </p:nvSpPr>
              <p:spPr>
                <a:xfrm rot="5400000">
                  <a:off x="1028701" y="3165837"/>
                  <a:ext cx="1257299" cy="1743078"/>
                </a:xfrm>
                <a:prstGeom prst="homePlate">
                  <a:avLst>
                    <a:gd name="adj" fmla="val 29920"/>
                  </a:avLst>
                </a:prstGeom>
                <a:solidFill>
                  <a:schemeClr val="accent1">
                    <a:lumMod val="20000"/>
                    <a:lumOff val="80000"/>
                  </a:schemeClr>
                </a:solidFill>
                <a:ln w="3175" cap="flat">
                  <a:solidFill>
                    <a:schemeClr val="accent1">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22251" tIns="22251" rIns="22251" bIns="22251" numCol="1" spcCol="38100" rtlCol="0" anchor="ctr">
                  <a:noAutofit/>
                </a:bodyPr>
                <a:lstStyle/>
                <a:p>
                  <a:pPr marL="0" marR="0" lvl="0" indent="0" algn="ctr" defTabSz="454789" rtl="0" eaLnBrk="1" fontAlgn="auto" latinLnBrk="0" hangingPunct="0">
                    <a:lnSpc>
                      <a:spcPct val="100000"/>
                    </a:lnSpc>
                    <a:spcBef>
                      <a:spcPts val="0"/>
                    </a:spcBef>
                    <a:spcAft>
                      <a:spcPts val="0"/>
                    </a:spcAft>
                    <a:buClrTx/>
                    <a:buSzTx/>
                    <a:buFontTx/>
                    <a:buNone/>
                    <a:tabLst/>
                    <a:defRPr/>
                  </a:pPr>
                  <a:r>
                    <a:rPr kumimoji="0" lang="ja-JP" altLang="en-US" b="1" i="0" u="none" strike="noStrike" kern="0" cap="none" spc="0" normalizeH="0" baseline="0" noProof="0" dirty="0">
                      <a:ln>
                        <a:noFill/>
                      </a:ln>
                      <a:solidFill>
                        <a:schemeClr val="tx1"/>
                      </a:solidFill>
                      <a:effectLst/>
                      <a:uLnTx/>
                      <a:uFillTx/>
                      <a:latin typeface="+mn-ea"/>
                      <a:ea typeface="+mn-ea"/>
                      <a:sym typeface="ヒラギノ角ゴ ProN W3"/>
                    </a:rPr>
                    <a:t>②ご提案</a:t>
                  </a:r>
                  <a:endParaRPr kumimoji="0" lang="en-SG" b="1" i="0" u="none" strike="noStrike" kern="0" cap="none" spc="0" normalizeH="0" baseline="0" noProof="0" dirty="0">
                    <a:ln>
                      <a:noFill/>
                    </a:ln>
                    <a:solidFill>
                      <a:schemeClr val="tx1"/>
                    </a:solidFill>
                    <a:effectLst/>
                    <a:uLnTx/>
                    <a:uFillTx/>
                    <a:latin typeface="+mn-ea"/>
                    <a:ea typeface="+mn-ea"/>
                    <a:sym typeface="ヒラギノ角ゴ ProN W3"/>
                  </a:endParaRPr>
                </a:p>
              </p:txBody>
            </p:sp>
            <p:sp>
              <p:nvSpPr>
                <p:cNvPr id="18" name="矢印: 五方向 17">
                  <a:extLst>
                    <a:ext uri="{FF2B5EF4-FFF2-40B4-BE49-F238E27FC236}">
                      <a16:creationId xmlns:a16="http://schemas.microsoft.com/office/drawing/2014/main" id="{83F48DF1-8F51-5B79-40FA-F5E6F645B1DE}"/>
                    </a:ext>
                  </a:extLst>
                </p:cNvPr>
                <p:cNvSpPr/>
                <p:nvPr/>
              </p:nvSpPr>
              <p:spPr>
                <a:xfrm rot="5400000">
                  <a:off x="1028701" y="4649907"/>
                  <a:ext cx="1257299" cy="1743078"/>
                </a:xfrm>
                <a:prstGeom prst="homePlate">
                  <a:avLst>
                    <a:gd name="adj" fmla="val 29920"/>
                  </a:avLst>
                </a:prstGeom>
                <a:solidFill>
                  <a:schemeClr val="accent1">
                    <a:lumMod val="20000"/>
                    <a:lumOff val="80000"/>
                  </a:schemeClr>
                </a:solidFill>
                <a:ln w="3175" cap="flat">
                  <a:solidFill>
                    <a:schemeClr val="accent1">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vert270" wrap="square" lIns="22251" tIns="22251" rIns="22251" bIns="22251" numCol="1" spcCol="38100" rtlCol="0" anchor="ctr">
                  <a:noAutofit/>
                </a:bodyPr>
                <a:lstStyle/>
                <a:p>
                  <a:pPr marL="0" marR="0" lvl="0" indent="0" algn="ctr" defTabSz="454789" rtl="0" eaLnBrk="1" fontAlgn="auto" latinLnBrk="0" hangingPunct="0">
                    <a:lnSpc>
                      <a:spcPct val="100000"/>
                    </a:lnSpc>
                    <a:spcBef>
                      <a:spcPts val="0"/>
                    </a:spcBef>
                    <a:spcAft>
                      <a:spcPts val="0"/>
                    </a:spcAft>
                    <a:buClrTx/>
                    <a:buSzTx/>
                    <a:buFontTx/>
                    <a:buNone/>
                    <a:tabLst/>
                    <a:defRPr/>
                  </a:pPr>
                  <a:r>
                    <a:rPr kumimoji="0" lang="ja-JP" altLang="en-US" b="1" i="0" u="none" strike="noStrike" kern="0" cap="none" spc="0" normalizeH="0" baseline="0" noProof="0" dirty="0">
                      <a:ln>
                        <a:noFill/>
                      </a:ln>
                      <a:solidFill>
                        <a:schemeClr val="tx1"/>
                      </a:solidFill>
                      <a:effectLst/>
                      <a:uLnTx/>
                      <a:uFillTx/>
                      <a:latin typeface="+mn-ea"/>
                      <a:ea typeface="+mn-ea"/>
                      <a:sym typeface="ヒラギノ角ゴ ProN W3"/>
                    </a:rPr>
                    <a:t>③サービスの</a:t>
                  </a:r>
                  <a:endParaRPr kumimoji="0" lang="en-US" altLang="ja-JP" b="1" i="0" u="none" strike="noStrike" kern="0" cap="none" spc="0" normalizeH="0" baseline="0" noProof="0" dirty="0">
                    <a:ln>
                      <a:noFill/>
                    </a:ln>
                    <a:solidFill>
                      <a:schemeClr val="tx1"/>
                    </a:solidFill>
                    <a:effectLst/>
                    <a:uLnTx/>
                    <a:uFillTx/>
                    <a:latin typeface="+mn-ea"/>
                    <a:ea typeface="+mn-ea"/>
                    <a:sym typeface="ヒラギノ角ゴ ProN W3"/>
                  </a:endParaRPr>
                </a:p>
                <a:p>
                  <a:pPr marL="0" marR="0" lvl="0" indent="0" algn="ctr" defTabSz="454789" rtl="0" eaLnBrk="1" fontAlgn="auto" latinLnBrk="0" hangingPunct="0">
                    <a:lnSpc>
                      <a:spcPct val="100000"/>
                    </a:lnSpc>
                    <a:spcBef>
                      <a:spcPts val="0"/>
                    </a:spcBef>
                    <a:spcAft>
                      <a:spcPts val="0"/>
                    </a:spcAft>
                    <a:buClrTx/>
                    <a:buSzTx/>
                    <a:buFontTx/>
                    <a:buNone/>
                    <a:tabLst/>
                    <a:defRPr/>
                  </a:pPr>
                  <a:r>
                    <a:rPr kumimoji="0" lang="ja-JP" altLang="en-US" b="1" i="0" u="none" strike="noStrike" kern="0" cap="none" spc="0" normalizeH="0" baseline="0" noProof="0" dirty="0">
                      <a:ln>
                        <a:noFill/>
                      </a:ln>
                      <a:solidFill>
                        <a:schemeClr val="tx1"/>
                      </a:solidFill>
                      <a:effectLst/>
                      <a:uLnTx/>
                      <a:uFillTx/>
                      <a:latin typeface="+mn-ea"/>
                      <a:ea typeface="+mn-ea"/>
                      <a:sym typeface="ヒラギノ角ゴ ProN W3"/>
                    </a:rPr>
                    <a:t>提供</a:t>
                  </a:r>
                  <a:endParaRPr kumimoji="0" lang="en-SG" b="1" i="0" u="none" strike="noStrike" kern="0" cap="none" spc="0" normalizeH="0" baseline="0" noProof="0" dirty="0">
                    <a:ln>
                      <a:noFill/>
                    </a:ln>
                    <a:solidFill>
                      <a:schemeClr val="tx1"/>
                    </a:solidFill>
                    <a:effectLst/>
                    <a:uLnTx/>
                    <a:uFillTx/>
                    <a:latin typeface="+mn-ea"/>
                    <a:ea typeface="+mn-ea"/>
                    <a:sym typeface="ヒラギノ角ゴ ProN W3"/>
                  </a:endParaRPr>
                </a:p>
              </p:txBody>
            </p:sp>
          </p:grpSp>
          <p:sp>
            <p:nvSpPr>
              <p:cNvPr id="13" name="正方形/長方形 12">
                <a:extLst>
                  <a:ext uri="{FF2B5EF4-FFF2-40B4-BE49-F238E27FC236}">
                    <a16:creationId xmlns:a16="http://schemas.microsoft.com/office/drawing/2014/main" id="{DB3693BB-A08D-CC94-DA61-7000DA0B57D4}"/>
                  </a:ext>
                </a:extLst>
              </p:cNvPr>
              <p:cNvSpPr/>
              <p:nvPr/>
            </p:nvSpPr>
            <p:spPr>
              <a:xfrm>
                <a:off x="2900363" y="2028823"/>
                <a:ext cx="6289759" cy="1285874"/>
              </a:xfrm>
              <a:prstGeom prst="rect">
                <a:avLst/>
              </a:prstGeom>
              <a:solidFill>
                <a:schemeClr val="bg1"/>
              </a:solidFill>
              <a:ln w="28575" cap="flat">
                <a:solidFill>
                  <a:schemeClr val="accent1">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36000" rIns="72000" bIns="36000" numCol="1" spcCol="38100" rtlCol="0" anchor="ctr">
                <a:noAutofit/>
              </a:bodyPr>
              <a:lstStyle/>
              <a:p>
                <a:pPr marL="285750" marR="0" lvl="0" indent="-285750" algn="l" defTabSz="454789" rtl="0" eaLnBrk="1" fontAlgn="auto" latinLnBrk="0" hangingPunct="0">
                  <a:lnSpc>
                    <a:spcPct val="100000"/>
                  </a:lnSpc>
                  <a:spcBef>
                    <a:spcPts val="0"/>
                  </a:spcBef>
                  <a:spcAft>
                    <a:spcPts val="0"/>
                  </a:spcAft>
                  <a:buClr>
                    <a:schemeClr val="tx1"/>
                  </a:buClr>
                  <a:buSzTx/>
                  <a:buFont typeface="Wingdings" panose="05000000000000000000" pitchFamily="2" charset="2"/>
                  <a:buChar char="l"/>
                  <a:tabLst/>
                  <a:defRPr/>
                </a:pPr>
                <a:r>
                  <a:rPr kumimoji="0" lang="ja-JP" altLang="en-US" b="0" i="0" u="none" strike="noStrike" kern="0" cap="none" spc="0" normalizeH="0" baseline="0" noProof="0" dirty="0">
                    <a:ln>
                      <a:noFill/>
                    </a:ln>
                    <a:solidFill>
                      <a:schemeClr val="tx1"/>
                    </a:solidFill>
                    <a:effectLst/>
                    <a:uLnTx/>
                    <a:uFillTx/>
                    <a:latin typeface="+mn-ea"/>
                    <a:ea typeface="+mn-ea"/>
                    <a:sym typeface="ヒラギノ角ゴ ProN W3"/>
                  </a:rPr>
                  <a:t>貴社の各拠点の廃棄物処理状況、契約群の分析</a:t>
                </a:r>
                <a:endParaRPr kumimoji="0" lang="en-US" altLang="ja-JP" b="0" i="0" u="none" strike="noStrike" kern="0" cap="none" spc="0" normalizeH="0" baseline="0" noProof="0" dirty="0">
                  <a:ln>
                    <a:noFill/>
                  </a:ln>
                  <a:solidFill>
                    <a:schemeClr val="tx1"/>
                  </a:solidFill>
                  <a:effectLst/>
                  <a:uLnTx/>
                  <a:uFillTx/>
                  <a:latin typeface="+mn-ea"/>
                  <a:ea typeface="+mn-ea"/>
                  <a:sym typeface="ヒラギノ角ゴ ProN W3"/>
                </a:endParaRPr>
              </a:p>
              <a:p>
                <a:pPr marL="285750" marR="0" lvl="0" indent="-285750" algn="l" defTabSz="454789" rtl="0" eaLnBrk="1" fontAlgn="auto" latinLnBrk="0" hangingPunct="0">
                  <a:lnSpc>
                    <a:spcPct val="100000"/>
                  </a:lnSpc>
                  <a:spcBef>
                    <a:spcPts val="0"/>
                  </a:spcBef>
                  <a:spcAft>
                    <a:spcPts val="0"/>
                  </a:spcAft>
                  <a:buClr>
                    <a:schemeClr val="tx1"/>
                  </a:buClr>
                  <a:buSzTx/>
                  <a:buFont typeface="Wingdings" panose="05000000000000000000" pitchFamily="2" charset="2"/>
                  <a:buChar char="l"/>
                  <a:tabLst/>
                  <a:defRPr/>
                </a:pPr>
                <a:r>
                  <a:rPr kumimoji="0" lang="ja-JP" altLang="en-US" b="0" i="0" u="none" strike="noStrike" kern="0" cap="none" spc="0" normalizeH="0" baseline="0" noProof="0" dirty="0">
                    <a:ln>
                      <a:noFill/>
                    </a:ln>
                    <a:solidFill>
                      <a:schemeClr val="tx1"/>
                    </a:solidFill>
                    <a:effectLst/>
                    <a:uLnTx/>
                    <a:uFillTx/>
                    <a:latin typeface="+mn-ea"/>
                    <a:ea typeface="+mn-ea"/>
                    <a:sym typeface="ヒラギノ角ゴ ProN W3"/>
                  </a:rPr>
                  <a:t>数店舗の実地調査と廃棄・収集状況の確認</a:t>
                </a:r>
                <a:endParaRPr kumimoji="0" lang="en-US" altLang="ja-JP" b="0" i="0" u="none" strike="noStrike" kern="0" cap="none" spc="0" normalizeH="0" baseline="0" noProof="0" dirty="0">
                  <a:ln>
                    <a:noFill/>
                  </a:ln>
                  <a:solidFill>
                    <a:schemeClr val="tx1"/>
                  </a:solidFill>
                  <a:effectLst/>
                  <a:uLnTx/>
                  <a:uFillTx/>
                  <a:latin typeface="+mn-ea"/>
                  <a:ea typeface="+mn-ea"/>
                  <a:sym typeface="ヒラギノ角ゴ ProN W3"/>
                </a:endParaRPr>
              </a:p>
            </p:txBody>
          </p:sp>
          <p:sp>
            <p:nvSpPr>
              <p:cNvPr id="14" name="正方形/長方形 13">
                <a:extLst>
                  <a:ext uri="{FF2B5EF4-FFF2-40B4-BE49-F238E27FC236}">
                    <a16:creationId xmlns:a16="http://schemas.microsoft.com/office/drawing/2014/main" id="{93AA5367-121B-F7F5-9AE6-BAF4EF0B2020}"/>
                  </a:ext>
                </a:extLst>
              </p:cNvPr>
              <p:cNvSpPr/>
              <p:nvPr/>
            </p:nvSpPr>
            <p:spPr>
              <a:xfrm>
                <a:off x="2900363" y="3575186"/>
                <a:ext cx="6289759" cy="1285874"/>
              </a:xfrm>
              <a:prstGeom prst="rect">
                <a:avLst/>
              </a:prstGeom>
              <a:solidFill>
                <a:schemeClr val="bg1"/>
              </a:solidFill>
              <a:ln w="28575" cap="flat">
                <a:solidFill>
                  <a:schemeClr val="accent1">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36000" rIns="72000" bIns="36000" numCol="1" spcCol="38100" rtlCol="0" anchor="ctr">
                <a:noAutofit/>
              </a:bodyPr>
              <a:lstStyle/>
              <a:p>
                <a:pPr marL="285750" marR="0" lvl="0" indent="-285750" algn="l" defTabSz="454789" rtl="0" eaLnBrk="1" fontAlgn="auto" latinLnBrk="0" hangingPunct="0">
                  <a:lnSpc>
                    <a:spcPct val="100000"/>
                  </a:lnSpc>
                  <a:spcBef>
                    <a:spcPts val="0"/>
                  </a:spcBef>
                  <a:spcAft>
                    <a:spcPts val="0"/>
                  </a:spcAft>
                  <a:buClr>
                    <a:schemeClr val="tx1"/>
                  </a:buClr>
                  <a:buSzTx/>
                  <a:buFont typeface="Wingdings" panose="05000000000000000000" pitchFamily="2" charset="2"/>
                  <a:buChar char="l"/>
                  <a:tabLst/>
                  <a:defRPr/>
                </a:pPr>
                <a:r>
                  <a:rPr kumimoji="0" lang="ja-JP" altLang="en-US" b="0" i="0" u="none" strike="noStrike" kern="0" cap="none" spc="0" normalizeH="0" baseline="0" noProof="0" dirty="0">
                    <a:ln>
                      <a:noFill/>
                    </a:ln>
                    <a:solidFill>
                      <a:schemeClr val="tx1"/>
                    </a:solidFill>
                    <a:effectLst/>
                    <a:uLnTx/>
                    <a:uFillTx/>
                    <a:latin typeface="+mn-ea"/>
                    <a:ea typeface="+mn-ea"/>
                    <a:sym typeface="ヒラギノ角ゴ ProN W3"/>
                  </a:rPr>
                  <a:t>調査・評価に基づき、貴社にとって最適な計画</a:t>
                </a:r>
                <a:endParaRPr kumimoji="0" lang="en-US" altLang="ja-JP" b="0" i="0" u="none" strike="noStrike" kern="0" cap="none" spc="0" normalizeH="0" baseline="0" noProof="0" dirty="0">
                  <a:ln>
                    <a:noFill/>
                  </a:ln>
                  <a:solidFill>
                    <a:schemeClr val="tx1"/>
                  </a:solidFill>
                  <a:effectLst/>
                  <a:uLnTx/>
                  <a:uFillTx/>
                  <a:latin typeface="+mn-ea"/>
                  <a:ea typeface="+mn-ea"/>
                  <a:sym typeface="ヒラギノ角ゴ ProN W3"/>
                </a:endParaRPr>
              </a:p>
              <a:p>
                <a:pPr marL="285750" marR="0" lvl="0" indent="-285750" algn="l" defTabSz="454789" rtl="0" eaLnBrk="1" fontAlgn="auto" latinLnBrk="0" hangingPunct="0">
                  <a:lnSpc>
                    <a:spcPct val="100000"/>
                  </a:lnSpc>
                  <a:spcBef>
                    <a:spcPts val="0"/>
                  </a:spcBef>
                  <a:spcAft>
                    <a:spcPts val="0"/>
                  </a:spcAft>
                  <a:buClr>
                    <a:schemeClr val="tx1"/>
                  </a:buClr>
                  <a:buSzTx/>
                  <a:buFont typeface="Wingdings" panose="05000000000000000000" pitchFamily="2" charset="2"/>
                  <a:buChar char="l"/>
                  <a:tabLst/>
                  <a:defRPr/>
                </a:pPr>
                <a:r>
                  <a:rPr kumimoji="0" lang="ja-JP" altLang="en-US" b="0" i="0" u="none" strike="noStrike" kern="0" cap="none" spc="0" normalizeH="0" baseline="0" noProof="0" dirty="0">
                    <a:ln>
                      <a:noFill/>
                    </a:ln>
                    <a:solidFill>
                      <a:schemeClr val="tx1"/>
                    </a:solidFill>
                    <a:effectLst/>
                    <a:uLnTx/>
                    <a:uFillTx/>
                    <a:latin typeface="+mn-ea"/>
                    <a:ea typeface="+mn-ea"/>
                    <a:sym typeface="ヒラギノ角ゴ ProN W3"/>
                  </a:rPr>
                  <a:t>導入による具体的な定量メリット（試算結果）の提示</a:t>
                </a:r>
                <a:endParaRPr kumimoji="0" lang="en-SG" b="0" i="0" u="none" strike="noStrike" kern="0" cap="none" spc="0" normalizeH="0" baseline="0" noProof="0" dirty="0">
                  <a:ln>
                    <a:noFill/>
                  </a:ln>
                  <a:solidFill>
                    <a:schemeClr val="tx1"/>
                  </a:solidFill>
                  <a:effectLst/>
                  <a:uLnTx/>
                  <a:uFillTx/>
                  <a:latin typeface="+mn-ea"/>
                  <a:ea typeface="+mn-ea"/>
                  <a:sym typeface="ヒラギノ角ゴ ProN W3"/>
                </a:endParaRPr>
              </a:p>
            </p:txBody>
          </p:sp>
          <p:sp>
            <p:nvSpPr>
              <p:cNvPr id="15" name="正方形/長方形 14">
                <a:extLst>
                  <a:ext uri="{FF2B5EF4-FFF2-40B4-BE49-F238E27FC236}">
                    <a16:creationId xmlns:a16="http://schemas.microsoft.com/office/drawing/2014/main" id="{B057ED18-392B-605E-047D-588B71826242}"/>
                  </a:ext>
                </a:extLst>
              </p:cNvPr>
              <p:cNvSpPr/>
              <p:nvPr/>
            </p:nvSpPr>
            <p:spPr>
              <a:xfrm>
                <a:off x="2900363" y="5250141"/>
                <a:ext cx="6289759" cy="1285874"/>
              </a:xfrm>
              <a:prstGeom prst="rect">
                <a:avLst/>
              </a:prstGeom>
              <a:solidFill>
                <a:schemeClr val="bg1"/>
              </a:solidFill>
              <a:ln w="28575" cap="flat">
                <a:solidFill>
                  <a:schemeClr val="accent1">
                    <a:lumMod val="20000"/>
                    <a:lumOff val="8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2000" tIns="36000" rIns="72000" bIns="36000" numCol="1" spcCol="38100" rtlCol="0" anchor="ctr">
                <a:noAutofit/>
              </a:bodyPr>
              <a:lstStyle/>
              <a:p>
                <a:pPr marL="285750" marR="0" lvl="0" indent="-285750" algn="l" defTabSz="454789" rtl="0" eaLnBrk="1" fontAlgn="auto" latinLnBrk="0" hangingPunct="0">
                  <a:lnSpc>
                    <a:spcPct val="100000"/>
                  </a:lnSpc>
                  <a:spcBef>
                    <a:spcPts val="0"/>
                  </a:spcBef>
                  <a:spcAft>
                    <a:spcPts val="0"/>
                  </a:spcAft>
                  <a:buClr>
                    <a:schemeClr val="tx1"/>
                  </a:buClr>
                  <a:buSzTx/>
                  <a:buFont typeface="Wingdings" panose="05000000000000000000" pitchFamily="2" charset="2"/>
                  <a:buChar char="l"/>
                  <a:tabLst/>
                  <a:defRPr/>
                </a:pPr>
                <a:r>
                  <a:rPr kumimoji="0" lang="ja-JP" altLang="en-US" b="0" i="0" u="none" strike="noStrike" kern="0" cap="none" spc="0" normalizeH="0" baseline="0" noProof="0" dirty="0">
                    <a:ln>
                      <a:noFill/>
                    </a:ln>
                    <a:solidFill>
                      <a:schemeClr val="tx1"/>
                    </a:solidFill>
                    <a:effectLst/>
                    <a:uLnTx/>
                    <a:uFillTx/>
                    <a:latin typeface="+mn-ea"/>
                    <a:ea typeface="+mn-ea"/>
                    <a:sym typeface="ヒラギノ角ゴ ProN W3"/>
                  </a:rPr>
                  <a:t>貴社と同意した計画・契約に基づいたサービスの提供</a:t>
                </a:r>
                <a:endParaRPr kumimoji="0" lang="en-US" altLang="ja-JP" b="0" i="0" u="none" strike="noStrike" kern="0" cap="none" spc="0" normalizeH="0" baseline="0" noProof="0" dirty="0">
                  <a:ln>
                    <a:noFill/>
                  </a:ln>
                  <a:solidFill>
                    <a:schemeClr val="tx1"/>
                  </a:solidFill>
                  <a:effectLst/>
                  <a:uLnTx/>
                  <a:uFillTx/>
                  <a:latin typeface="+mn-ea"/>
                  <a:ea typeface="+mn-ea"/>
                  <a:sym typeface="ヒラギノ角ゴ ProN W3"/>
                </a:endParaRPr>
              </a:p>
              <a:p>
                <a:pPr marL="285750" marR="0" lvl="0" indent="-285750" algn="l" defTabSz="454789" rtl="0" eaLnBrk="1" fontAlgn="auto" latinLnBrk="0" hangingPunct="0">
                  <a:lnSpc>
                    <a:spcPct val="100000"/>
                  </a:lnSpc>
                  <a:spcBef>
                    <a:spcPts val="0"/>
                  </a:spcBef>
                  <a:spcAft>
                    <a:spcPts val="0"/>
                  </a:spcAft>
                  <a:buClr>
                    <a:schemeClr val="tx1"/>
                  </a:buClr>
                  <a:buSzTx/>
                  <a:buFont typeface="Wingdings" panose="05000000000000000000" pitchFamily="2" charset="2"/>
                  <a:buChar char="l"/>
                  <a:tabLst/>
                  <a:defRPr/>
                </a:pPr>
                <a:r>
                  <a:rPr kumimoji="0" lang="ja-JP" altLang="en-US" b="0" i="0" u="none" strike="noStrike" kern="0" cap="none" spc="0" normalizeH="0" baseline="0" noProof="0" dirty="0">
                    <a:ln>
                      <a:noFill/>
                    </a:ln>
                    <a:solidFill>
                      <a:schemeClr val="tx1"/>
                    </a:solidFill>
                    <a:effectLst/>
                    <a:uLnTx/>
                    <a:uFillTx/>
                    <a:latin typeface="+mn-ea"/>
                    <a:ea typeface="+mn-ea"/>
                    <a:sym typeface="ヒラギノ角ゴ ProN W3"/>
                  </a:rPr>
                  <a:t>月次の数量や管理状況の報告</a:t>
                </a:r>
                <a:endParaRPr kumimoji="0" lang="en-US" altLang="ja-JP" b="0" i="0" u="none" strike="noStrike" kern="0" cap="none" spc="0" normalizeH="0" baseline="0" noProof="0" dirty="0">
                  <a:ln>
                    <a:noFill/>
                  </a:ln>
                  <a:solidFill>
                    <a:schemeClr val="tx1"/>
                  </a:solidFill>
                  <a:effectLst/>
                  <a:uLnTx/>
                  <a:uFillTx/>
                  <a:latin typeface="+mn-ea"/>
                  <a:ea typeface="+mn-ea"/>
                  <a:sym typeface="ヒラギノ角ゴ ProN W3"/>
                </a:endParaRPr>
              </a:p>
              <a:p>
                <a:pPr marL="285750" marR="0" lvl="0" indent="-285750" algn="l" defTabSz="454789" rtl="0" eaLnBrk="1" fontAlgn="auto" latinLnBrk="0" hangingPunct="0">
                  <a:lnSpc>
                    <a:spcPct val="100000"/>
                  </a:lnSpc>
                  <a:spcBef>
                    <a:spcPts val="0"/>
                  </a:spcBef>
                  <a:spcAft>
                    <a:spcPts val="0"/>
                  </a:spcAft>
                  <a:buClr>
                    <a:schemeClr val="tx1"/>
                  </a:buClr>
                  <a:buSzTx/>
                  <a:buFont typeface="Wingdings" panose="05000000000000000000" pitchFamily="2" charset="2"/>
                  <a:buChar char="l"/>
                  <a:tabLst/>
                  <a:defRPr/>
                </a:pPr>
                <a:r>
                  <a:rPr kumimoji="0" lang="ja-JP" altLang="en-US" b="0" i="0" u="none" strike="noStrike" kern="0" cap="none" spc="0" normalizeH="0" baseline="0" noProof="0" dirty="0">
                    <a:ln>
                      <a:noFill/>
                    </a:ln>
                    <a:solidFill>
                      <a:schemeClr val="tx1"/>
                    </a:solidFill>
                    <a:effectLst/>
                    <a:uLnTx/>
                    <a:uFillTx/>
                    <a:latin typeface="+mn-ea"/>
                    <a:ea typeface="+mn-ea"/>
                    <a:sym typeface="ヒラギノ角ゴ ProN W3"/>
                  </a:rPr>
                  <a:t>数量や管理状況に応じた契約の見直しなどの提案</a:t>
                </a:r>
                <a:endParaRPr kumimoji="0" lang="en-SG" b="0" i="0" u="none" strike="noStrike" kern="0" cap="none" spc="0" normalizeH="0" baseline="0" noProof="0" dirty="0">
                  <a:ln>
                    <a:noFill/>
                  </a:ln>
                  <a:solidFill>
                    <a:schemeClr val="tx1"/>
                  </a:solidFill>
                  <a:effectLst/>
                  <a:uLnTx/>
                  <a:uFillTx/>
                  <a:latin typeface="+mn-ea"/>
                  <a:ea typeface="+mn-ea"/>
                  <a:sym typeface="ヒラギノ角ゴ ProN W3"/>
                </a:endParaRPr>
              </a:p>
            </p:txBody>
          </p:sp>
        </p:grpSp>
        <p:grpSp>
          <p:nvGrpSpPr>
            <p:cNvPr id="7" name="グループ化 6">
              <a:extLst>
                <a:ext uri="{FF2B5EF4-FFF2-40B4-BE49-F238E27FC236}">
                  <a16:creationId xmlns:a16="http://schemas.microsoft.com/office/drawing/2014/main" id="{91350441-A733-718C-9FAD-60A23FEF9722}"/>
                </a:ext>
              </a:extLst>
            </p:cNvPr>
            <p:cNvGrpSpPr/>
            <p:nvPr/>
          </p:nvGrpSpPr>
          <p:grpSpPr>
            <a:xfrm>
              <a:off x="311949" y="2133035"/>
              <a:ext cx="402422" cy="2789722"/>
              <a:chOff x="611991" y="2104459"/>
              <a:chExt cx="402422" cy="2842329"/>
            </a:xfrm>
          </p:grpSpPr>
          <p:cxnSp>
            <p:nvCxnSpPr>
              <p:cNvPr id="10" name="直線コネクタ 9">
                <a:extLst>
                  <a:ext uri="{FF2B5EF4-FFF2-40B4-BE49-F238E27FC236}">
                    <a16:creationId xmlns:a16="http://schemas.microsoft.com/office/drawing/2014/main" id="{E76C342A-BA96-D6AC-A5D0-4B779BC1AD7D}"/>
                  </a:ext>
                </a:extLst>
              </p:cNvPr>
              <p:cNvCxnSpPr>
                <a:cxnSpLocks/>
              </p:cNvCxnSpPr>
              <p:nvPr/>
            </p:nvCxnSpPr>
            <p:spPr>
              <a:xfrm>
                <a:off x="1014413" y="2114551"/>
                <a:ext cx="0" cy="2832237"/>
              </a:xfrm>
              <a:prstGeom prst="line">
                <a:avLst/>
              </a:prstGeom>
              <a:noFill/>
              <a:ln w="57150" cap="flat">
                <a:solidFill>
                  <a:schemeClr val="accent1">
                    <a:lumMod val="20000"/>
                    <a:lumOff val="80000"/>
                  </a:schemeClr>
                </a:solidFill>
                <a:prstDash val="solid"/>
                <a:miter lim="400000"/>
                <a:headEnd type="oval" w="med" len="med"/>
                <a:tailEnd type="oval" w="med" len="med"/>
              </a:ln>
              <a:effectLst/>
              <a:sp3d/>
            </p:spPr>
            <p:style>
              <a:lnRef idx="0">
                <a:scrgbClr r="0" g="0" b="0"/>
              </a:lnRef>
              <a:fillRef idx="0">
                <a:scrgbClr r="0" g="0" b="0"/>
              </a:fillRef>
              <a:effectRef idx="0">
                <a:scrgbClr r="0" g="0" b="0"/>
              </a:effectRef>
              <a:fontRef idx="none"/>
            </p:style>
          </p:cxnSp>
          <p:sp>
            <p:nvSpPr>
              <p:cNvPr id="11" name="テキスト ボックス 10">
                <a:extLst>
                  <a:ext uri="{FF2B5EF4-FFF2-40B4-BE49-F238E27FC236}">
                    <a16:creationId xmlns:a16="http://schemas.microsoft.com/office/drawing/2014/main" id="{AF7FD1F7-B67D-6D12-8120-28A4C4553072}"/>
                  </a:ext>
                </a:extLst>
              </p:cNvPr>
              <p:cNvSpPr txBox="1"/>
              <p:nvPr/>
            </p:nvSpPr>
            <p:spPr>
              <a:xfrm>
                <a:off x="611991" y="2104459"/>
                <a:ext cx="319077" cy="2832237"/>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eaVert" wrap="square" lIns="22251" tIns="22251" rIns="22251" bIns="22251" numCol="1" spcCol="38100" rtlCol="0" anchor="ctr">
                <a:spAutoFit/>
              </a:bodyPr>
              <a:lstStyle/>
              <a:p>
                <a:pPr marL="0" marR="0" lvl="0" indent="0" algn="ctr" defTabSz="1343344" rtl="0" eaLnBrk="1" fontAlgn="auto" latinLnBrk="0" hangingPunct="0">
                  <a:lnSpc>
                    <a:spcPct val="100000"/>
                  </a:lnSpc>
                  <a:spcBef>
                    <a:spcPts val="0"/>
                  </a:spcBef>
                  <a:spcAft>
                    <a:spcPts val="0"/>
                  </a:spcAft>
                  <a:buClrTx/>
                  <a:buSzTx/>
                  <a:buFontTx/>
                  <a:buNone/>
                  <a:tabLst/>
                  <a:defRPr/>
                </a:pPr>
                <a:r>
                  <a:rPr kumimoji="0" lang="ja-JP" altLang="en-US" b="1" i="0" u="none" strike="noStrike" kern="0" cap="none" spc="0" normalizeH="0" baseline="0" noProof="0" dirty="0">
                    <a:ln>
                      <a:noFill/>
                    </a:ln>
                    <a:solidFill>
                      <a:schemeClr val="tx1"/>
                    </a:solidFill>
                    <a:effectLst/>
                    <a:uLnTx/>
                    <a:uFillTx/>
                    <a:latin typeface="+mn-ea"/>
                    <a:ea typeface="+mn-ea"/>
                    <a:sym typeface="ヒラギノ角ゴ ProN W3"/>
                  </a:rPr>
                  <a:t>導入前の無料診断</a:t>
                </a:r>
                <a:endParaRPr kumimoji="0" lang="en-SG" b="1" i="0" u="none" strike="noStrike" kern="0" cap="none" spc="0" normalizeH="0" baseline="0" noProof="0" dirty="0">
                  <a:ln>
                    <a:noFill/>
                  </a:ln>
                  <a:solidFill>
                    <a:schemeClr val="tx1"/>
                  </a:solidFill>
                  <a:effectLst/>
                  <a:uLnTx/>
                  <a:uFillTx/>
                  <a:latin typeface="+mn-ea"/>
                  <a:ea typeface="+mn-ea"/>
                  <a:sym typeface="ヒラギノ角ゴ ProN W3"/>
                </a:endParaRPr>
              </a:p>
            </p:txBody>
          </p:sp>
        </p:grpSp>
        <p:cxnSp>
          <p:nvCxnSpPr>
            <p:cNvPr id="8" name="直線コネクタ 7">
              <a:extLst>
                <a:ext uri="{FF2B5EF4-FFF2-40B4-BE49-F238E27FC236}">
                  <a16:creationId xmlns:a16="http://schemas.microsoft.com/office/drawing/2014/main" id="{84C071FB-3EF0-EC05-EEFE-D25879CD3AFF}"/>
                </a:ext>
              </a:extLst>
            </p:cNvPr>
            <p:cNvCxnSpPr>
              <a:cxnSpLocks/>
            </p:cNvCxnSpPr>
            <p:nvPr/>
          </p:nvCxnSpPr>
          <p:spPr>
            <a:xfrm>
              <a:off x="1000121" y="5103254"/>
              <a:ext cx="8486779" cy="0"/>
            </a:xfrm>
            <a:prstGeom prst="line">
              <a:avLst/>
            </a:prstGeom>
            <a:noFill/>
            <a:ln w="19050" cap="flat">
              <a:solidFill>
                <a:schemeClr val="accent1">
                  <a:lumMod val="50000"/>
                </a:schemeClr>
              </a:solidFill>
              <a:prstDash val="dash"/>
              <a:miter lim="400000"/>
            </a:ln>
            <a:effectLst/>
            <a:sp3d/>
          </p:spPr>
          <p:style>
            <a:lnRef idx="0">
              <a:scrgbClr r="0" g="0" b="0"/>
            </a:lnRef>
            <a:fillRef idx="0">
              <a:scrgbClr r="0" g="0" b="0"/>
            </a:fillRef>
            <a:effectRef idx="0">
              <a:scrgbClr r="0" g="0" b="0"/>
            </a:effectRef>
            <a:fontRef idx="none"/>
          </p:style>
        </p:cxnSp>
        <p:sp>
          <p:nvSpPr>
            <p:cNvPr id="9" name="テキスト ボックス 8">
              <a:extLst>
                <a:ext uri="{FF2B5EF4-FFF2-40B4-BE49-F238E27FC236}">
                  <a16:creationId xmlns:a16="http://schemas.microsoft.com/office/drawing/2014/main" id="{1CD23BD0-C88B-69CF-046E-1AA034684395}"/>
                </a:ext>
              </a:extLst>
            </p:cNvPr>
            <p:cNvSpPr txBox="1"/>
            <p:nvPr/>
          </p:nvSpPr>
          <p:spPr>
            <a:xfrm>
              <a:off x="9652553" y="4481747"/>
              <a:ext cx="583089" cy="1256993"/>
            </a:xfrm>
            <a:prstGeom prst="rect">
              <a:avLst/>
            </a:prstGeom>
            <a:noFill/>
            <a:ln w="3175"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eaVert" wrap="square" lIns="22251" tIns="22251" rIns="22251" bIns="22251" numCol="1" spcCol="38100" rtlCol="0" anchor="ctr">
              <a:spAutoFit/>
            </a:bodyPr>
            <a:lstStyle/>
            <a:p>
              <a:pPr marL="0" marR="0" lvl="0" indent="0" algn="ctr" defTabSz="1343344" rtl="0" eaLnBrk="1" fontAlgn="auto" latinLnBrk="0" hangingPunct="0">
                <a:lnSpc>
                  <a:spcPct val="100000"/>
                </a:lnSpc>
                <a:spcBef>
                  <a:spcPts val="0"/>
                </a:spcBef>
                <a:spcAft>
                  <a:spcPts val="0"/>
                </a:spcAft>
                <a:buClrTx/>
                <a:buSzTx/>
                <a:buFontTx/>
                <a:buNone/>
                <a:tabLst/>
                <a:defRPr/>
              </a:pPr>
              <a:r>
                <a:rPr kumimoji="0" lang="ja-JP" altLang="en-US" b="1" i="0" u="none" strike="noStrike" kern="0" cap="none" spc="0" normalizeH="0" baseline="0" noProof="0" dirty="0">
                  <a:ln>
                    <a:noFill/>
                  </a:ln>
                  <a:solidFill>
                    <a:schemeClr val="accent1">
                      <a:lumMod val="50000"/>
                    </a:schemeClr>
                  </a:solidFill>
                  <a:effectLst/>
                  <a:uLnTx/>
                  <a:uFillTx/>
                  <a:latin typeface="+mn-ea"/>
                  <a:ea typeface="+mn-ea"/>
                  <a:sym typeface="ヒラギノ角ゴ ProN W3"/>
                </a:rPr>
                <a:t>貴社ご判断／契約締結</a:t>
              </a:r>
              <a:endParaRPr kumimoji="0" lang="en-SG" b="1" i="0" u="none" strike="noStrike" kern="0" cap="none" spc="0" normalizeH="0" baseline="0" noProof="0" dirty="0">
                <a:ln>
                  <a:noFill/>
                </a:ln>
                <a:solidFill>
                  <a:schemeClr val="accent1">
                    <a:lumMod val="50000"/>
                  </a:schemeClr>
                </a:solidFill>
                <a:effectLst/>
                <a:uLnTx/>
                <a:uFillTx/>
                <a:latin typeface="+mn-ea"/>
                <a:ea typeface="+mn-ea"/>
                <a:sym typeface="ヒラギノ角ゴ ProN W3"/>
              </a:endParaRPr>
            </a:p>
          </p:txBody>
        </p:sp>
      </p:grpSp>
    </p:spTree>
    <p:extLst>
      <p:ext uri="{BB962C8B-B14F-4D97-AF65-F5344CB8AC3E}">
        <p14:creationId xmlns:p14="http://schemas.microsoft.com/office/powerpoint/2010/main" val="36355515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785265-F17B-9D13-29A2-F539621FA78F}"/>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B0B0001-FB10-71A3-AB65-1D634B210B9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t>16</a:t>
            </a:fld>
            <a:endParaRPr lang="ja" altLang="en-US"/>
          </a:p>
        </p:txBody>
      </p:sp>
      <p:sp>
        <p:nvSpPr>
          <p:cNvPr id="5" name="コンテンツ プレースホルダー 4">
            <a:extLst>
              <a:ext uri="{FF2B5EF4-FFF2-40B4-BE49-F238E27FC236}">
                <a16:creationId xmlns:a16="http://schemas.microsoft.com/office/drawing/2014/main" id="{EAE282FE-EC7F-C787-5B48-C2921A143CE6}"/>
              </a:ext>
            </a:extLst>
          </p:cNvPr>
          <p:cNvSpPr>
            <a:spLocks noGrp="1"/>
          </p:cNvSpPr>
          <p:nvPr>
            <p:ph sz="quarter" idx="11"/>
          </p:nvPr>
        </p:nvSpPr>
        <p:spPr>
          <a:xfrm>
            <a:off x="202448" y="580948"/>
            <a:ext cx="8781896" cy="397536"/>
          </a:xfrm>
        </p:spPr>
        <p:txBody>
          <a:bodyPr>
            <a:noAutofit/>
          </a:bodyPr>
          <a:lstStyle/>
          <a:p>
            <a:pPr marL="0" indent="0">
              <a:buNone/>
            </a:pPr>
            <a:r>
              <a:rPr kumimoji="1" lang="ja-JP" altLang="en-US" b="1" dirty="0">
                <a:solidFill>
                  <a:schemeClr val="tx1"/>
                </a:solidFill>
                <a:latin typeface="+mj-ea"/>
                <a:ea typeface="+mj-ea"/>
              </a:rPr>
              <a:t>当社は、様々な排出事業者様の悩みや今まで気づいていなかったリスクや課題に対して適切な打ち手を提案します</a:t>
            </a:r>
          </a:p>
        </p:txBody>
      </p:sp>
      <p:sp>
        <p:nvSpPr>
          <p:cNvPr id="6" name="コンテンツ プレースホルダー 3">
            <a:extLst>
              <a:ext uri="{FF2B5EF4-FFF2-40B4-BE49-F238E27FC236}">
                <a16:creationId xmlns:a16="http://schemas.microsoft.com/office/drawing/2014/main" id="{6E2B00A4-2CB5-0822-FC84-F5CFC98F558A}"/>
              </a:ext>
            </a:extLst>
          </p:cNvPr>
          <p:cNvSpPr>
            <a:spLocks noGrp="1"/>
          </p:cNvSpPr>
          <p:nvPr>
            <p:ph sz="quarter" idx="14"/>
          </p:nvPr>
        </p:nvSpPr>
        <p:spPr>
          <a:xfrm>
            <a:off x="0" y="100921"/>
            <a:ext cx="5689600" cy="397536"/>
          </a:xfrm>
        </p:spPr>
        <p:txBody>
          <a:bodyPr/>
          <a:lstStyle/>
          <a:p>
            <a:r>
              <a:rPr kumimoji="1" lang="ja-JP" altLang="en-US" dirty="0"/>
              <a:t>当社でのサポート／提案実行事例</a:t>
            </a:r>
            <a:endParaRPr kumimoji="1" lang="en-US" dirty="0"/>
          </a:p>
        </p:txBody>
      </p:sp>
      <p:grpSp>
        <p:nvGrpSpPr>
          <p:cNvPr id="18" name="グループ化 17">
            <a:extLst>
              <a:ext uri="{FF2B5EF4-FFF2-40B4-BE49-F238E27FC236}">
                <a16:creationId xmlns:a16="http://schemas.microsoft.com/office/drawing/2014/main" id="{3C462990-E107-0A4C-F9A7-9A51E7306A72}"/>
              </a:ext>
            </a:extLst>
          </p:cNvPr>
          <p:cNvGrpSpPr/>
          <p:nvPr/>
        </p:nvGrpSpPr>
        <p:grpSpPr>
          <a:xfrm>
            <a:off x="241298" y="1494845"/>
            <a:ext cx="4441683" cy="4723075"/>
            <a:chOff x="241299" y="1494845"/>
            <a:chExt cx="4187580" cy="4333461"/>
          </a:xfrm>
        </p:grpSpPr>
        <p:sp>
          <p:nvSpPr>
            <p:cNvPr id="3" name="正方形/長方形 2">
              <a:extLst>
                <a:ext uri="{FF2B5EF4-FFF2-40B4-BE49-F238E27FC236}">
                  <a16:creationId xmlns:a16="http://schemas.microsoft.com/office/drawing/2014/main" id="{58AFA600-57C4-6D94-0E49-CA791758C6F0}"/>
                </a:ext>
              </a:extLst>
            </p:cNvPr>
            <p:cNvSpPr/>
            <p:nvPr/>
          </p:nvSpPr>
          <p:spPr>
            <a:xfrm>
              <a:off x="241301" y="1494845"/>
              <a:ext cx="4187578" cy="24649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顧客／課題事例</a:t>
              </a:r>
              <a:endParaRPr kumimoji="1" lang="en-SG" b="1" dirty="0"/>
            </a:p>
          </p:txBody>
        </p:sp>
        <p:grpSp>
          <p:nvGrpSpPr>
            <p:cNvPr id="17" name="グループ化 16">
              <a:extLst>
                <a:ext uri="{FF2B5EF4-FFF2-40B4-BE49-F238E27FC236}">
                  <a16:creationId xmlns:a16="http://schemas.microsoft.com/office/drawing/2014/main" id="{10F5A357-E842-9F7C-8E07-7E2ECDD075F7}"/>
                </a:ext>
              </a:extLst>
            </p:cNvPr>
            <p:cNvGrpSpPr/>
            <p:nvPr/>
          </p:nvGrpSpPr>
          <p:grpSpPr>
            <a:xfrm>
              <a:off x="241299" y="1924216"/>
              <a:ext cx="4187579" cy="3904090"/>
              <a:chOff x="241299" y="1924216"/>
              <a:chExt cx="4187579" cy="3291838"/>
            </a:xfrm>
          </p:grpSpPr>
          <p:grpSp>
            <p:nvGrpSpPr>
              <p:cNvPr id="10" name="グループ化 9">
                <a:extLst>
                  <a:ext uri="{FF2B5EF4-FFF2-40B4-BE49-F238E27FC236}">
                    <a16:creationId xmlns:a16="http://schemas.microsoft.com/office/drawing/2014/main" id="{FCF7C007-92D1-EB58-D750-68B58BE92A7F}"/>
                  </a:ext>
                </a:extLst>
              </p:cNvPr>
              <p:cNvGrpSpPr/>
              <p:nvPr/>
            </p:nvGrpSpPr>
            <p:grpSpPr>
              <a:xfrm>
                <a:off x="241299" y="1924216"/>
                <a:ext cx="4187579" cy="985961"/>
                <a:chOff x="241299" y="1924216"/>
                <a:chExt cx="4187579" cy="985961"/>
              </a:xfrm>
            </p:grpSpPr>
            <p:sp>
              <p:nvSpPr>
                <p:cNvPr id="8" name="正方形/長方形 7">
                  <a:extLst>
                    <a:ext uri="{FF2B5EF4-FFF2-40B4-BE49-F238E27FC236}">
                      <a16:creationId xmlns:a16="http://schemas.microsoft.com/office/drawing/2014/main" id="{A5300BCF-0126-4B3C-C2A1-2A32FD641DA5}"/>
                    </a:ext>
                  </a:extLst>
                </p:cNvPr>
                <p:cNvSpPr/>
                <p:nvPr/>
              </p:nvSpPr>
              <p:spPr>
                <a:xfrm>
                  <a:off x="628153" y="1924216"/>
                  <a:ext cx="3800725" cy="985961"/>
                </a:xfrm>
                <a:prstGeom prst="rect">
                  <a:avLst/>
                </a:prstGeom>
                <a:solidFill>
                  <a:schemeClr val="bg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en-SG" b="1" dirty="0">
                    <a:solidFill>
                      <a:schemeClr val="tx1">
                        <a:lumMod val="50000"/>
                        <a:lumOff val="50000"/>
                      </a:schemeClr>
                    </a:solidFill>
                  </a:endParaRPr>
                </a:p>
              </p:txBody>
            </p:sp>
            <p:sp>
              <p:nvSpPr>
                <p:cNvPr id="9" name="正方形/長方形 8">
                  <a:extLst>
                    <a:ext uri="{FF2B5EF4-FFF2-40B4-BE49-F238E27FC236}">
                      <a16:creationId xmlns:a16="http://schemas.microsoft.com/office/drawing/2014/main" id="{CB5B6D16-3474-6935-391A-451A46FBA6D1}"/>
                    </a:ext>
                  </a:extLst>
                </p:cNvPr>
                <p:cNvSpPr/>
                <p:nvPr/>
              </p:nvSpPr>
              <p:spPr>
                <a:xfrm>
                  <a:off x="241299" y="1924216"/>
                  <a:ext cx="307339" cy="98596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①</a:t>
                  </a:r>
                  <a:endParaRPr kumimoji="1" lang="en-SG" b="1" dirty="0"/>
                </a:p>
              </p:txBody>
            </p:sp>
          </p:grpSp>
          <p:grpSp>
            <p:nvGrpSpPr>
              <p:cNvPr id="11" name="グループ化 10">
                <a:extLst>
                  <a:ext uri="{FF2B5EF4-FFF2-40B4-BE49-F238E27FC236}">
                    <a16:creationId xmlns:a16="http://schemas.microsoft.com/office/drawing/2014/main" id="{C53D8229-4C40-1A15-8AD8-1E4E4A646FAD}"/>
                  </a:ext>
                </a:extLst>
              </p:cNvPr>
              <p:cNvGrpSpPr/>
              <p:nvPr/>
            </p:nvGrpSpPr>
            <p:grpSpPr>
              <a:xfrm>
                <a:off x="241301" y="3069203"/>
                <a:ext cx="4187577" cy="985961"/>
                <a:chOff x="241301" y="1924216"/>
                <a:chExt cx="4187577" cy="985961"/>
              </a:xfrm>
            </p:grpSpPr>
            <p:sp>
              <p:nvSpPr>
                <p:cNvPr id="12" name="正方形/長方形 11">
                  <a:extLst>
                    <a:ext uri="{FF2B5EF4-FFF2-40B4-BE49-F238E27FC236}">
                      <a16:creationId xmlns:a16="http://schemas.microsoft.com/office/drawing/2014/main" id="{DE0DAEBC-B3D5-EE0E-4F48-E0E5E4FEA695}"/>
                    </a:ext>
                  </a:extLst>
                </p:cNvPr>
                <p:cNvSpPr/>
                <p:nvPr/>
              </p:nvSpPr>
              <p:spPr>
                <a:xfrm>
                  <a:off x="628153" y="1924216"/>
                  <a:ext cx="3800725" cy="985961"/>
                </a:xfrm>
                <a:prstGeom prst="rect">
                  <a:avLst/>
                </a:prstGeom>
                <a:solidFill>
                  <a:schemeClr val="bg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endParaRPr kumimoji="1" lang="en-SG">
                    <a:solidFill>
                      <a:schemeClr val="tx1">
                        <a:lumMod val="50000"/>
                        <a:lumOff val="50000"/>
                      </a:schemeClr>
                    </a:solidFill>
                  </a:endParaRPr>
                </a:p>
              </p:txBody>
            </p:sp>
            <p:sp>
              <p:nvSpPr>
                <p:cNvPr id="13" name="正方形/長方形 12">
                  <a:extLst>
                    <a:ext uri="{FF2B5EF4-FFF2-40B4-BE49-F238E27FC236}">
                      <a16:creationId xmlns:a16="http://schemas.microsoft.com/office/drawing/2014/main" id="{0CD1182D-A3FA-3315-C8D9-097B310805E4}"/>
                    </a:ext>
                  </a:extLst>
                </p:cNvPr>
                <p:cNvSpPr/>
                <p:nvPr/>
              </p:nvSpPr>
              <p:spPr>
                <a:xfrm>
                  <a:off x="241300" y="1924216"/>
                  <a:ext cx="307339" cy="98596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②</a:t>
                  </a:r>
                  <a:endParaRPr kumimoji="1" lang="en-SG" b="1" dirty="0"/>
                </a:p>
              </p:txBody>
            </p:sp>
          </p:grpSp>
          <p:grpSp>
            <p:nvGrpSpPr>
              <p:cNvPr id="14" name="グループ化 13">
                <a:extLst>
                  <a:ext uri="{FF2B5EF4-FFF2-40B4-BE49-F238E27FC236}">
                    <a16:creationId xmlns:a16="http://schemas.microsoft.com/office/drawing/2014/main" id="{F471F097-1F06-E532-D47B-7659BBCF5FFE}"/>
                  </a:ext>
                </a:extLst>
              </p:cNvPr>
              <p:cNvGrpSpPr/>
              <p:nvPr/>
            </p:nvGrpSpPr>
            <p:grpSpPr>
              <a:xfrm>
                <a:off x="241301" y="4230093"/>
                <a:ext cx="4187577" cy="985961"/>
                <a:chOff x="241301" y="1924216"/>
                <a:chExt cx="4187577" cy="985961"/>
              </a:xfrm>
            </p:grpSpPr>
            <p:sp>
              <p:nvSpPr>
                <p:cNvPr id="15" name="正方形/長方形 14">
                  <a:extLst>
                    <a:ext uri="{FF2B5EF4-FFF2-40B4-BE49-F238E27FC236}">
                      <a16:creationId xmlns:a16="http://schemas.microsoft.com/office/drawing/2014/main" id="{8BC1BDE9-B85C-87B2-7CB2-A0586F30C0C3}"/>
                    </a:ext>
                  </a:extLst>
                </p:cNvPr>
                <p:cNvSpPr/>
                <p:nvPr/>
              </p:nvSpPr>
              <p:spPr>
                <a:xfrm>
                  <a:off x="628153" y="1924216"/>
                  <a:ext cx="3800725" cy="985961"/>
                </a:xfrm>
                <a:prstGeom prst="rect">
                  <a:avLst/>
                </a:prstGeom>
                <a:solidFill>
                  <a:schemeClr val="bg1"/>
                </a:solidFill>
                <a:ln>
                  <a:solidFill>
                    <a:schemeClr val="tx1">
                      <a:lumMod val="50000"/>
                      <a:lumOff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endParaRPr kumimoji="1" lang="en-SG">
                    <a:solidFill>
                      <a:schemeClr val="tx1">
                        <a:lumMod val="50000"/>
                        <a:lumOff val="50000"/>
                      </a:schemeClr>
                    </a:solidFill>
                  </a:endParaRPr>
                </a:p>
              </p:txBody>
            </p:sp>
            <p:sp>
              <p:nvSpPr>
                <p:cNvPr id="16" name="正方形/長方形 15">
                  <a:extLst>
                    <a:ext uri="{FF2B5EF4-FFF2-40B4-BE49-F238E27FC236}">
                      <a16:creationId xmlns:a16="http://schemas.microsoft.com/office/drawing/2014/main" id="{74633B65-1AAB-D7ED-A11D-E87CD6CA5FD1}"/>
                    </a:ext>
                  </a:extLst>
                </p:cNvPr>
                <p:cNvSpPr/>
                <p:nvPr/>
              </p:nvSpPr>
              <p:spPr>
                <a:xfrm>
                  <a:off x="241300" y="1924216"/>
                  <a:ext cx="307339" cy="985961"/>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t>③</a:t>
                  </a:r>
                  <a:endParaRPr kumimoji="1" lang="en-SG" b="1" dirty="0"/>
                </a:p>
              </p:txBody>
            </p:sp>
          </p:grpSp>
        </p:grpSp>
      </p:grpSp>
      <p:pic>
        <p:nvPicPr>
          <p:cNvPr id="20" name="グラフィックス 19" descr="オフィス ワーカー (男性) 単色塗りつぶし">
            <a:extLst>
              <a:ext uri="{FF2B5EF4-FFF2-40B4-BE49-F238E27FC236}">
                <a16:creationId xmlns:a16="http://schemas.microsoft.com/office/drawing/2014/main" id="{0ED6FDE0-6A76-DBC0-061C-02D5ED4A098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202" y="2135266"/>
            <a:ext cx="688343" cy="750231"/>
          </a:xfrm>
          <a:prstGeom prst="rect">
            <a:avLst/>
          </a:prstGeom>
        </p:spPr>
      </p:pic>
      <p:sp>
        <p:nvSpPr>
          <p:cNvPr id="21" name="テキスト ボックス 20">
            <a:extLst>
              <a:ext uri="{FF2B5EF4-FFF2-40B4-BE49-F238E27FC236}">
                <a16:creationId xmlns:a16="http://schemas.microsoft.com/office/drawing/2014/main" id="{3FF2B7B1-241A-550B-4210-5B852A5667C8}"/>
              </a:ext>
            </a:extLst>
          </p:cNvPr>
          <p:cNvSpPr txBox="1"/>
          <p:nvPr/>
        </p:nvSpPr>
        <p:spPr>
          <a:xfrm>
            <a:off x="745710" y="2903906"/>
            <a:ext cx="763325" cy="261610"/>
          </a:xfrm>
          <a:prstGeom prst="rect">
            <a:avLst/>
          </a:prstGeom>
          <a:noFill/>
        </p:spPr>
        <p:txBody>
          <a:bodyPr wrap="square" rtlCol="0">
            <a:spAutoFit/>
          </a:bodyPr>
          <a:lstStyle/>
          <a:p>
            <a:pPr algn="ctr"/>
            <a:r>
              <a:rPr kumimoji="1" lang="ja-JP" altLang="en-US" sz="1100" b="1" dirty="0">
                <a:latin typeface="+mn-ea"/>
                <a:ea typeface="+mn-ea"/>
              </a:rPr>
              <a:t>小売</a:t>
            </a:r>
            <a:r>
              <a:rPr kumimoji="1" lang="en-US" altLang="ja-JP" sz="1100" b="1" dirty="0">
                <a:latin typeface="+mn-ea"/>
                <a:ea typeface="+mn-ea"/>
              </a:rPr>
              <a:t>A</a:t>
            </a:r>
            <a:r>
              <a:rPr kumimoji="1" lang="ja-JP" altLang="en-US" sz="1100" b="1" dirty="0">
                <a:latin typeface="+mn-ea"/>
                <a:ea typeface="+mn-ea"/>
              </a:rPr>
              <a:t>社</a:t>
            </a:r>
            <a:endParaRPr kumimoji="1" lang="en-SG" sz="1100" b="1" dirty="0">
              <a:latin typeface="+mn-ea"/>
              <a:ea typeface="+mn-ea"/>
            </a:endParaRPr>
          </a:p>
        </p:txBody>
      </p:sp>
      <p:sp>
        <p:nvSpPr>
          <p:cNvPr id="27" name="テキスト ボックス 26">
            <a:extLst>
              <a:ext uri="{FF2B5EF4-FFF2-40B4-BE49-F238E27FC236}">
                <a16:creationId xmlns:a16="http://schemas.microsoft.com/office/drawing/2014/main" id="{1BF12543-DAF1-DD55-5504-A25E3DF0E3C4}"/>
              </a:ext>
            </a:extLst>
          </p:cNvPr>
          <p:cNvSpPr txBox="1"/>
          <p:nvPr/>
        </p:nvSpPr>
        <p:spPr>
          <a:xfrm>
            <a:off x="1486175" y="2109836"/>
            <a:ext cx="3196807" cy="1015663"/>
          </a:xfrm>
          <a:prstGeom prst="rect">
            <a:avLst/>
          </a:prstGeom>
          <a:noFill/>
        </p:spPr>
        <p:txBody>
          <a:bodyPr wrap="square" rtlCol="0">
            <a:spAutoFit/>
          </a:bodyPr>
          <a:lstStyle/>
          <a:p>
            <a:pPr marL="285750" indent="-285750">
              <a:buFont typeface="Wingdings" panose="05000000000000000000" pitchFamily="2" charset="2"/>
              <a:buChar char="l"/>
            </a:pPr>
            <a:r>
              <a:rPr kumimoji="1" lang="ja-JP" altLang="en-US" sz="1200" dirty="0">
                <a:latin typeface="+mn-ea"/>
                <a:ea typeface="+mn-ea"/>
              </a:rPr>
              <a:t>マニフェストの運用は営業店任せで、委託する事業者の事情によってばらつきが存在</a:t>
            </a:r>
            <a:endParaRPr kumimoji="1" lang="en-US" altLang="ja-JP" sz="1200" dirty="0">
              <a:latin typeface="+mn-ea"/>
              <a:ea typeface="+mn-ea"/>
            </a:endParaRPr>
          </a:p>
          <a:p>
            <a:pPr marL="285750" indent="-285750">
              <a:buFont typeface="Wingdings" panose="05000000000000000000" pitchFamily="2" charset="2"/>
              <a:buChar char="l"/>
            </a:pPr>
            <a:endParaRPr kumimoji="1" lang="en-US" sz="1200" dirty="0">
              <a:latin typeface="+mn-ea"/>
              <a:ea typeface="+mn-ea"/>
            </a:endParaRPr>
          </a:p>
          <a:p>
            <a:pPr marL="285750" indent="-285750">
              <a:buFont typeface="Wingdings" panose="05000000000000000000" pitchFamily="2" charset="2"/>
              <a:buChar char="l"/>
            </a:pPr>
            <a:r>
              <a:rPr kumimoji="1" lang="ja-JP" altLang="en-US" sz="1200" dirty="0">
                <a:latin typeface="+mn-ea"/>
                <a:ea typeface="+mn-ea"/>
              </a:rPr>
              <a:t>紙と電子も混在しており、本社で運用状況などの管理／監査の手間が発生</a:t>
            </a:r>
            <a:endParaRPr kumimoji="1" lang="en-SG" sz="1200" dirty="0">
              <a:latin typeface="+mn-ea"/>
              <a:ea typeface="+mn-ea"/>
            </a:endParaRPr>
          </a:p>
        </p:txBody>
      </p:sp>
      <p:pic>
        <p:nvPicPr>
          <p:cNvPr id="33" name="グラフィックス 32" descr="オフィス ワーカー (男性) 単色塗りつぶし">
            <a:extLst>
              <a:ext uri="{FF2B5EF4-FFF2-40B4-BE49-F238E27FC236}">
                <a16:creationId xmlns:a16="http://schemas.microsoft.com/office/drawing/2014/main" id="{34B30725-DBEA-A6B5-D4DA-55C68A52A7B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202" y="3566053"/>
            <a:ext cx="688343" cy="750231"/>
          </a:xfrm>
          <a:prstGeom prst="rect">
            <a:avLst/>
          </a:prstGeom>
        </p:spPr>
      </p:pic>
      <p:sp>
        <p:nvSpPr>
          <p:cNvPr id="34" name="テキスト ボックス 33">
            <a:extLst>
              <a:ext uri="{FF2B5EF4-FFF2-40B4-BE49-F238E27FC236}">
                <a16:creationId xmlns:a16="http://schemas.microsoft.com/office/drawing/2014/main" id="{1052870E-2568-B11E-FAA4-A0435325FBB7}"/>
              </a:ext>
            </a:extLst>
          </p:cNvPr>
          <p:cNvSpPr txBox="1"/>
          <p:nvPr/>
        </p:nvSpPr>
        <p:spPr>
          <a:xfrm>
            <a:off x="763325" y="4299076"/>
            <a:ext cx="763325" cy="430887"/>
          </a:xfrm>
          <a:prstGeom prst="rect">
            <a:avLst/>
          </a:prstGeom>
          <a:noFill/>
        </p:spPr>
        <p:txBody>
          <a:bodyPr wrap="square" rtlCol="0">
            <a:spAutoFit/>
          </a:bodyPr>
          <a:lstStyle/>
          <a:p>
            <a:pPr algn="ctr"/>
            <a:r>
              <a:rPr kumimoji="1" lang="ja-JP" altLang="en-US" sz="1100" b="1" dirty="0">
                <a:latin typeface="+mn-ea"/>
                <a:ea typeface="+mn-ea"/>
              </a:rPr>
              <a:t>メーカー</a:t>
            </a:r>
            <a:br>
              <a:rPr kumimoji="1" lang="en-US" altLang="ja-JP" sz="1100" b="1" dirty="0">
                <a:latin typeface="+mn-ea"/>
                <a:ea typeface="+mn-ea"/>
              </a:rPr>
            </a:br>
            <a:r>
              <a:rPr kumimoji="1" lang="en-US" altLang="ja-JP" sz="1100" b="1" dirty="0">
                <a:latin typeface="+mn-ea"/>
                <a:ea typeface="+mn-ea"/>
              </a:rPr>
              <a:t>B</a:t>
            </a:r>
            <a:r>
              <a:rPr kumimoji="1" lang="ja-JP" altLang="en-US" sz="1100" b="1" dirty="0">
                <a:latin typeface="+mn-ea"/>
                <a:ea typeface="+mn-ea"/>
              </a:rPr>
              <a:t>社</a:t>
            </a:r>
            <a:endParaRPr kumimoji="1" lang="en-SG" sz="1100" b="1" dirty="0">
              <a:latin typeface="+mn-ea"/>
              <a:ea typeface="+mn-ea"/>
            </a:endParaRPr>
          </a:p>
        </p:txBody>
      </p:sp>
      <p:pic>
        <p:nvPicPr>
          <p:cNvPr id="36" name="グラフィックス 35" descr="オフィス ワーカー (男性) 単色塗りつぶし">
            <a:extLst>
              <a:ext uri="{FF2B5EF4-FFF2-40B4-BE49-F238E27FC236}">
                <a16:creationId xmlns:a16="http://schemas.microsoft.com/office/drawing/2014/main" id="{4F4C7BDF-D518-2AA2-C53A-5B71A8B6133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83202" y="5054760"/>
            <a:ext cx="688343" cy="750231"/>
          </a:xfrm>
          <a:prstGeom prst="rect">
            <a:avLst/>
          </a:prstGeom>
        </p:spPr>
      </p:pic>
      <p:sp>
        <p:nvSpPr>
          <p:cNvPr id="37" name="テキスト ボックス 36">
            <a:extLst>
              <a:ext uri="{FF2B5EF4-FFF2-40B4-BE49-F238E27FC236}">
                <a16:creationId xmlns:a16="http://schemas.microsoft.com/office/drawing/2014/main" id="{B71C6F4D-1700-6314-40C2-035E730994F9}"/>
              </a:ext>
            </a:extLst>
          </p:cNvPr>
          <p:cNvSpPr txBox="1"/>
          <p:nvPr/>
        </p:nvSpPr>
        <p:spPr>
          <a:xfrm>
            <a:off x="763325" y="5818263"/>
            <a:ext cx="763325" cy="261610"/>
          </a:xfrm>
          <a:prstGeom prst="rect">
            <a:avLst/>
          </a:prstGeom>
          <a:noFill/>
        </p:spPr>
        <p:txBody>
          <a:bodyPr wrap="square" rtlCol="0">
            <a:spAutoFit/>
          </a:bodyPr>
          <a:lstStyle/>
          <a:p>
            <a:r>
              <a:rPr kumimoji="1" lang="ja-JP" altLang="en-US" sz="1100" b="1" dirty="0">
                <a:latin typeface="+mn-ea"/>
                <a:ea typeface="+mn-ea"/>
              </a:rPr>
              <a:t>小売</a:t>
            </a:r>
            <a:r>
              <a:rPr kumimoji="1" lang="en-US" altLang="ja-JP" sz="1100" b="1" dirty="0">
                <a:latin typeface="+mn-ea"/>
                <a:ea typeface="+mn-ea"/>
              </a:rPr>
              <a:t>C</a:t>
            </a:r>
            <a:r>
              <a:rPr kumimoji="1" lang="ja-JP" altLang="en-US" sz="1100" b="1" dirty="0">
                <a:latin typeface="+mn-ea"/>
                <a:ea typeface="+mn-ea"/>
              </a:rPr>
              <a:t>社</a:t>
            </a:r>
            <a:endParaRPr kumimoji="1" lang="en-SG" sz="1100" b="1" dirty="0">
              <a:latin typeface="+mn-ea"/>
              <a:ea typeface="+mn-ea"/>
            </a:endParaRPr>
          </a:p>
        </p:txBody>
      </p:sp>
      <p:sp>
        <p:nvSpPr>
          <p:cNvPr id="39" name="二等辺三角形 38">
            <a:extLst>
              <a:ext uri="{FF2B5EF4-FFF2-40B4-BE49-F238E27FC236}">
                <a16:creationId xmlns:a16="http://schemas.microsoft.com/office/drawing/2014/main" id="{648D31D2-1502-0973-CB21-C23CF0D384D6}"/>
              </a:ext>
            </a:extLst>
          </p:cNvPr>
          <p:cNvSpPr/>
          <p:nvPr/>
        </p:nvSpPr>
        <p:spPr>
          <a:xfrm rot="16200000">
            <a:off x="4385378" y="2507794"/>
            <a:ext cx="1054748" cy="178576"/>
          </a:xfrm>
          <a:prstGeom prst="triangl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sp>
        <p:nvSpPr>
          <p:cNvPr id="40" name="二等辺三角形 39">
            <a:extLst>
              <a:ext uri="{FF2B5EF4-FFF2-40B4-BE49-F238E27FC236}">
                <a16:creationId xmlns:a16="http://schemas.microsoft.com/office/drawing/2014/main" id="{D93303D2-7BEA-DE23-5A17-5C272F15601B}"/>
              </a:ext>
            </a:extLst>
          </p:cNvPr>
          <p:cNvSpPr/>
          <p:nvPr/>
        </p:nvSpPr>
        <p:spPr>
          <a:xfrm rot="16200000">
            <a:off x="4385379" y="3981799"/>
            <a:ext cx="1054748" cy="178575"/>
          </a:xfrm>
          <a:prstGeom prst="triangl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sp>
        <p:nvSpPr>
          <p:cNvPr id="41" name="二等辺三角形 40">
            <a:extLst>
              <a:ext uri="{FF2B5EF4-FFF2-40B4-BE49-F238E27FC236}">
                <a16:creationId xmlns:a16="http://schemas.microsoft.com/office/drawing/2014/main" id="{BD76DEE6-4E8B-C0F0-0F75-941D77276235}"/>
              </a:ext>
            </a:extLst>
          </p:cNvPr>
          <p:cNvSpPr/>
          <p:nvPr/>
        </p:nvSpPr>
        <p:spPr>
          <a:xfrm rot="16200000">
            <a:off x="4385380" y="5582720"/>
            <a:ext cx="1054748" cy="178575"/>
          </a:xfrm>
          <a:prstGeom prst="triangl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grpSp>
        <p:nvGrpSpPr>
          <p:cNvPr id="42" name="グループ化 41">
            <a:extLst>
              <a:ext uri="{FF2B5EF4-FFF2-40B4-BE49-F238E27FC236}">
                <a16:creationId xmlns:a16="http://schemas.microsoft.com/office/drawing/2014/main" id="{A96BD69E-309A-0F66-AD06-8755FA17614D}"/>
              </a:ext>
            </a:extLst>
          </p:cNvPr>
          <p:cNvGrpSpPr/>
          <p:nvPr/>
        </p:nvGrpSpPr>
        <p:grpSpPr>
          <a:xfrm>
            <a:off x="5113020" y="1494845"/>
            <a:ext cx="3801055" cy="4723075"/>
            <a:chOff x="4708496" y="1494845"/>
            <a:chExt cx="4037939" cy="4723075"/>
          </a:xfrm>
        </p:grpSpPr>
        <p:sp>
          <p:nvSpPr>
            <p:cNvPr id="4" name="正方形/長方形 3">
              <a:extLst>
                <a:ext uri="{FF2B5EF4-FFF2-40B4-BE49-F238E27FC236}">
                  <a16:creationId xmlns:a16="http://schemas.microsoft.com/office/drawing/2014/main" id="{5100A6C7-CC94-C9B4-46B5-957218785309}"/>
                </a:ext>
              </a:extLst>
            </p:cNvPr>
            <p:cNvSpPr/>
            <p:nvPr/>
          </p:nvSpPr>
          <p:spPr>
            <a:xfrm>
              <a:off x="4715123" y="1494845"/>
              <a:ext cx="4031312" cy="268653"/>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rPr>
                <a:t>当社のご提案と想定効果</a:t>
              </a:r>
              <a:endParaRPr kumimoji="1" lang="en-SG" b="1" dirty="0">
                <a:solidFill>
                  <a:schemeClr val="bg1"/>
                </a:solidFill>
              </a:endParaRPr>
            </a:p>
          </p:txBody>
        </p:sp>
        <p:sp>
          <p:nvSpPr>
            <p:cNvPr id="22" name="正方形/長方形 21">
              <a:extLst>
                <a:ext uri="{FF2B5EF4-FFF2-40B4-BE49-F238E27FC236}">
                  <a16:creationId xmlns:a16="http://schemas.microsoft.com/office/drawing/2014/main" id="{405F3FA6-4041-93B0-99EC-4BEFC500D943}"/>
                </a:ext>
              </a:extLst>
            </p:cNvPr>
            <p:cNvSpPr/>
            <p:nvPr/>
          </p:nvSpPr>
          <p:spPr>
            <a:xfrm>
              <a:off x="4708496" y="1962820"/>
              <a:ext cx="4031312" cy="127447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kumimoji="1" lang="en-SG" b="1" dirty="0">
                <a:solidFill>
                  <a:schemeClr val="tx1">
                    <a:lumMod val="50000"/>
                    <a:lumOff val="50000"/>
                  </a:schemeClr>
                </a:solidFill>
              </a:endParaRPr>
            </a:p>
          </p:txBody>
        </p:sp>
        <p:sp>
          <p:nvSpPr>
            <p:cNvPr id="23" name="正方形/長方形 22">
              <a:extLst>
                <a:ext uri="{FF2B5EF4-FFF2-40B4-BE49-F238E27FC236}">
                  <a16:creationId xmlns:a16="http://schemas.microsoft.com/office/drawing/2014/main" id="{9ECD6ED5-9975-8393-68ED-A8A1C31F468A}"/>
                </a:ext>
              </a:extLst>
            </p:cNvPr>
            <p:cNvSpPr/>
            <p:nvPr/>
          </p:nvSpPr>
          <p:spPr>
            <a:xfrm>
              <a:off x="4708496" y="3442854"/>
              <a:ext cx="4031311" cy="127447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endParaRPr kumimoji="1" lang="en-SG">
                <a:solidFill>
                  <a:schemeClr val="tx1">
                    <a:lumMod val="50000"/>
                    <a:lumOff val="50000"/>
                  </a:schemeClr>
                </a:solidFill>
              </a:endParaRPr>
            </a:p>
          </p:txBody>
        </p:sp>
        <p:sp>
          <p:nvSpPr>
            <p:cNvPr id="24" name="正方形/長方形 23">
              <a:extLst>
                <a:ext uri="{FF2B5EF4-FFF2-40B4-BE49-F238E27FC236}">
                  <a16:creationId xmlns:a16="http://schemas.microsoft.com/office/drawing/2014/main" id="{B465093E-2727-9E6B-CE06-A6D8F3E11833}"/>
                </a:ext>
              </a:extLst>
            </p:cNvPr>
            <p:cNvSpPr/>
            <p:nvPr/>
          </p:nvSpPr>
          <p:spPr>
            <a:xfrm>
              <a:off x="4708496" y="4943446"/>
              <a:ext cx="4031311" cy="1274474"/>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n"/>
              </a:pPr>
              <a:endParaRPr kumimoji="1" lang="en-SG">
                <a:solidFill>
                  <a:schemeClr val="tx1">
                    <a:lumMod val="50000"/>
                    <a:lumOff val="50000"/>
                  </a:schemeClr>
                </a:solidFill>
              </a:endParaRPr>
            </a:p>
          </p:txBody>
        </p:sp>
        <p:sp>
          <p:nvSpPr>
            <p:cNvPr id="26" name="四角形: 角を丸くする 25">
              <a:extLst>
                <a:ext uri="{FF2B5EF4-FFF2-40B4-BE49-F238E27FC236}">
                  <a16:creationId xmlns:a16="http://schemas.microsoft.com/office/drawing/2014/main" id="{BFBD0178-088E-870D-F2A2-F0798F90D854}"/>
                </a:ext>
              </a:extLst>
            </p:cNvPr>
            <p:cNvSpPr/>
            <p:nvPr/>
          </p:nvSpPr>
          <p:spPr>
            <a:xfrm>
              <a:off x="4817165" y="2594808"/>
              <a:ext cx="967740" cy="180000"/>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効果</a:t>
              </a:r>
              <a:endParaRPr kumimoji="1" lang="en-SG" sz="1200" b="1" dirty="0"/>
            </a:p>
          </p:txBody>
        </p:sp>
        <p:sp>
          <p:nvSpPr>
            <p:cNvPr id="28" name="テキスト ボックス 27">
              <a:extLst>
                <a:ext uri="{FF2B5EF4-FFF2-40B4-BE49-F238E27FC236}">
                  <a16:creationId xmlns:a16="http://schemas.microsoft.com/office/drawing/2014/main" id="{50B7237D-3DC7-4CCE-A099-8BDE86C76479}"/>
                </a:ext>
              </a:extLst>
            </p:cNvPr>
            <p:cNvSpPr txBox="1"/>
            <p:nvPr/>
          </p:nvSpPr>
          <p:spPr>
            <a:xfrm>
              <a:off x="4817165" y="2266238"/>
              <a:ext cx="3917188" cy="276999"/>
            </a:xfrm>
            <a:prstGeom prst="rect">
              <a:avLst/>
            </a:prstGeom>
            <a:noFill/>
          </p:spPr>
          <p:txBody>
            <a:bodyPr wrap="square" rtlCol="0">
              <a:spAutoFit/>
            </a:bodyPr>
            <a:lstStyle/>
            <a:p>
              <a:pPr marL="285750" indent="-285750">
                <a:buFont typeface="Wingdings" panose="05000000000000000000" pitchFamily="2" charset="2"/>
                <a:buChar char="l"/>
              </a:pPr>
              <a:r>
                <a:rPr kumimoji="1" lang="ja-JP" altLang="en-US" sz="1200" b="1" dirty="0">
                  <a:solidFill>
                    <a:schemeClr val="accent1">
                      <a:lumMod val="50000"/>
                    </a:schemeClr>
                  </a:solidFill>
                  <a:latin typeface="+mn-ea"/>
                  <a:ea typeface="+mn-ea"/>
                </a:rPr>
                <a:t>ゴミカン利用による電マニ運用代行</a:t>
              </a:r>
              <a:endParaRPr kumimoji="1" lang="en-SG" sz="1200" b="1" dirty="0">
                <a:solidFill>
                  <a:schemeClr val="accent1">
                    <a:lumMod val="50000"/>
                  </a:schemeClr>
                </a:solidFill>
                <a:latin typeface="+mn-ea"/>
                <a:ea typeface="+mn-ea"/>
              </a:endParaRPr>
            </a:p>
          </p:txBody>
        </p:sp>
        <p:sp>
          <p:nvSpPr>
            <p:cNvPr id="19" name="四角形: 角を丸くする 18">
              <a:extLst>
                <a:ext uri="{FF2B5EF4-FFF2-40B4-BE49-F238E27FC236}">
                  <a16:creationId xmlns:a16="http://schemas.microsoft.com/office/drawing/2014/main" id="{53C84CDA-F345-B749-AFFE-B965B1327CDB}"/>
                </a:ext>
              </a:extLst>
            </p:cNvPr>
            <p:cNvSpPr/>
            <p:nvPr/>
          </p:nvSpPr>
          <p:spPr>
            <a:xfrm>
              <a:off x="4817165" y="2044639"/>
              <a:ext cx="967740" cy="180000"/>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提案</a:t>
              </a:r>
              <a:endParaRPr kumimoji="1" lang="en-SG" sz="1200" b="1" dirty="0"/>
            </a:p>
          </p:txBody>
        </p:sp>
        <p:sp>
          <p:nvSpPr>
            <p:cNvPr id="44" name="テキスト ボックス 43">
              <a:extLst>
                <a:ext uri="{FF2B5EF4-FFF2-40B4-BE49-F238E27FC236}">
                  <a16:creationId xmlns:a16="http://schemas.microsoft.com/office/drawing/2014/main" id="{0D3E51C5-1801-B2FA-6779-495E2A3DAAD1}"/>
                </a:ext>
              </a:extLst>
            </p:cNvPr>
            <p:cNvSpPr txBox="1"/>
            <p:nvPr/>
          </p:nvSpPr>
          <p:spPr>
            <a:xfrm>
              <a:off x="4817165" y="2784757"/>
              <a:ext cx="3917188" cy="461665"/>
            </a:xfrm>
            <a:prstGeom prst="rect">
              <a:avLst/>
            </a:prstGeom>
            <a:noFill/>
          </p:spPr>
          <p:txBody>
            <a:bodyPr wrap="square" rtlCol="0">
              <a:spAutoFit/>
            </a:bodyPr>
            <a:lstStyle/>
            <a:p>
              <a:pPr marL="285750" indent="-285750">
                <a:buFont typeface="Wingdings" panose="05000000000000000000" pitchFamily="2" charset="2"/>
                <a:buChar char="l"/>
              </a:pPr>
              <a:r>
                <a:rPr kumimoji="1" lang="ja-JP" altLang="en-US" sz="1200" b="1" dirty="0">
                  <a:solidFill>
                    <a:schemeClr val="accent1">
                      <a:lumMod val="50000"/>
                    </a:schemeClr>
                  </a:solidFill>
                  <a:latin typeface="+mn-ea"/>
                  <a:ea typeface="+mn-ea"/>
                </a:rPr>
                <a:t>定性：情報の一元管理の実現</a:t>
              </a:r>
              <a:endParaRPr kumimoji="1" lang="en-US" altLang="ja-JP" sz="1200" b="1" dirty="0">
                <a:solidFill>
                  <a:schemeClr val="accent1">
                    <a:lumMod val="50000"/>
                  </a:schemeClr>
                </a:solidFill>
                <a:latin typeface="+mn-ea"/>
                <a:ea typeface="+mn-ea"/>
              </a:endParaRPr>
            </a:p>
            <a:p>
              <a:pPr marL="285750" indent="-285750">
                <a:buFont typeface="Wingdings" panose="05000000000000000000" pitchFamily="2" charset="2"/>
                <a:buChar char="l"/>
              </a:pPr>
              <a:r>
                <a:rPr kumimoji="1" lang="ja-JP" altLang="en-US" sz="1200" b="1" dirty="0">
                  <a:solidFill>
                    <a:schemeClr val="accent1">
                      <a:lumMod val="50000"/>
                    </a:schemeClr>
                  </a:solidFill>
                  <a:latin typeface="+mn-ea"/>
                  <a:ea typeface="+mn-ea"/>
                </a:rPr>
                <a:t>定量：店舗実務負担の軽減</a:t>
              </a:r>
              <a:endParaRPr kumimoji="1" lang="en-SG" sz="1200" b="1" dirty="0">
                <a:solidFill>
                  <a:schemeClr val="accent1">
                    <a:lumMod val="50000"/>
                  </a:schemeClr>
                </a:solidFill>
                <a:latin typeface="+mn-ea"/>
                <a:ea typeface="+mn-ea"/>
              </a:endParaRPr>
            </a:p>
          </p:txBody>
        </p:sp>
        <p:sp>
          <p:nvSpPr>
            <p:cNvPr id="45" name="四角形: 角を丸くする 44">
              <a:extLst>
                <a:ext uri="{FF2B5EF4-FFF2-40B4-BE49-F238E27FC236}">
                  <a16:creationId xmlns:a16="http://schemas.microsoft.com/office/drawing/2014/main" id="{66D13C5E-FBFD-56C0-1FD0-4FBA96047F7F}"/>
                </a:ext>
              </a:extLst>
            </p:cNvPr>
            <p:cNvSpPr/>
            <p:nvPr/>
          </p:nvSpPr>
          <p:spPr>
            <a:xfrm>
              <a:off x="4817165" y="4054914"/>
              <a:ext cx="967740" cy="180000"/>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効果</a:t>
              </a:r>
              <a:endParaRPr kumimoji="1" lang="en-SG" sz="1200" b="1" dirty="0"/>
            </a:p>
          </p:txBody>
        </p:sp>
        <p:sp>
          <p:nvSpPr>
            <p:cNvPr id="46" name="テキスト ボックス 45">
              <a:extLst>
                <a:ext uri="{FF2B5EF4-FFF2-40B4-BE49-F238E27FC236}">
                  <a16:creationId xmlns:a16="http://schemas.microsoft.com/office/drawing/2014/main" id="{A0CECAAC-18B5-F2B4-F8DD-DE3367FF70B7}"/>
                </a:ext>
              </a:extLst>
            </p:cNvPr>
            <p:cNvSpPr txBox="1"/>
            <p:nvPr/>
          </p:nvSpPr>
          <p:spPr>
            <a:xfrm>
              <a:off x="4817165" y="3726344"/>
              <a:ext cx="3917188" cy="276999"/>
            </a:xfrm>
            <a:prstGeom prst="rect">
              <a:avLst/>
            </a:prstGeom>
            <a:noFill/>
          </p:spPr>
          <p:txBody>
            <a:bodyPr wrap="square" rtlCol="0">
              <a:spAutoFit/>
            </a:bodyPr>
            <a:lstStyle/>
            <a:p>
              <a:pPr marL="285750" indent="-285750">
                <a:buFont typeface="Wingdings" panose="05000000000000000000" pitchFamily="2" charset="2"/>
                <a:buChar char="l"/>
              </a:pPr>
              <a:r>
                <a:rPr kumimoji="1" lang="ja-JP" altLang="en-US" sz="1200" b="1" dirty="0">
                  <a:solidFill>
                    <a:schemeClr val="accent1">
                      <a:lumMod val="50000"/>
                    </a:schemeClr>
                  </a:solidFill>
                  <a:latin typeface="+mn-ea"/>
                  <a:ea typeface="+mn-ea"/>
                </a:rPr>
                <a:t>よろず相談と監査対応に向けたスポットコンサル</a:t>
              </a:r>
              <a:endParaRPr kumimoji="1" lang="en-SG" sz="1200" b="1" dirty="0">
                <a:solidFill>
                  <a:schemeClr val="accent1">
                    <a:lumMod val="50000"/>
                  </a:schemeClr>
                </a:solidFill>
                <a:latin typeface="+mn-ea"/>
                <a:ea typeface="+mn-ea"/>
              </a:endParaRPr>
            </a:p>
          </p:txBody>
        </p:sp>
        <p:sp>
          <p:nvSpPr>
            <p:cNvPr id="47" name="四角形: 角を丸くする 46">
              <a:extLst>
                <a:ext uri="{FF2B5EF4-FFF2-40B4-BE49-F238E27FC236}">
                  <a16:creationId xmlns:a16="http://schemas.microsoft.com/office/drawing/2014/main" id="{EBF8EB17-EE96-2C28-6467-BDB4BE9134A5}"/>
                </a:ext>
              </a:extLst>
            </p:cNvPr>
            <p:cNvSpPr/>
            <p:nvPr/>
          </p:nvSpPr>
          <p:spPr>
            <a:xfrm>
              <a:off x="4817165" y="3504745"/>
              <a:ext cx="967740" cy="180000"/>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提案</a:t>
              </a:r>
              <a:endParaRPr kumimoji="1" lang="en-SG" sz="1200" b="1" dirty="0"/>
            </a:p>
          </p:txBody>
        </p:sp>
        <p:sp>
          <p:nvSpPr>
            <p:cNvPr id="48" name="テキスト ボックス 47">
              <a:extLst>
                <a:ext uri="{FF2B5EF4-FFF2-40B4-BE49-F238E27FC236}">
                  <a16:creationId xmlns:a16="http://schemas.microsoft.com/office/drawing/2014/main" id="{2DD28B72-85C5-6A15-CE90-0CEE5C66D900}"/>
                </a:ext>
              </a:extLst>
            </p:cNvPr>
            <p:cNvSpPr txBox="1"/>
            <p:nvPr/>
          </p:nvSpPr>
          <p:spPr>
            <a:xfrm>
              <a:off x="4817165" y="4298203"/>
              <a:ext cx="3917188" cy="276999"/>
            </a:xfrm>
            <a:prstGeom prst="rect">
              <a:avLst/>
            </a:prstGeom>
            <a:noFill/>
          </p:spPr>
          <p:txBody>
            <a:bodyPr wrap="square" rtlCol="0">
              <a:spAutoFit/>
            </a:bodyPr>
            <a:lstStyle/>
            <a:p>
              <a:pPr marL="285750" indent="-285750">
                <a:buFont typeface="Wingdings" panose="05000000000000000000" pitchFamily="2" charset="2"/>
                <a:buChar char="l"/>
              </a:pPr>
              <a:r>
                <a:rPr kumimoji="1" lang="ja-JP" altLang="en-US" sz="1200" b="1" dirty="0">
                  <a:solidFill>
                    <a:schemeClr val="accent1">
                      <a:lumMod val="50000"/>
                    </a:schemeClr>
                  </a:solidFill>
                  <a:latin typeface="+mn-ea"/>
                  <a:ea typeface="+mn-ea"/>
                </a:rPr>
                <a:t>環境監査対応のスムーズな官僚</a:t>
              </a:r>
              <a:endParaRPr kumimoji="1" lang="en-SG" sz="1200" b="1" dirty="0">
                <a:solidFill>
                  <a:schemeClr val="accent1">
                    <a:lumMod val="50000"/>
                  </a:schemeClr>
                </a:solidFill>
                <a:latin typeface="+mn-ea"/>
                <a:ea typeface="+mn-ea"/>
              </a:endParaRPr>
            </a:p>
          </p:txBody>
        </p:sp>
        <p:sp>
          <p:nvSpPr>
            <p:cNvPr id="49" name="四角形: 角を丸くする 48">
              <a:extLst>
                <a:ext uri="{FF2B5EF4-FFF2-40B4-BE49-F238E27FC236}">
                  <a16:creationId xmlns:a16="http://schemas.microsoft.com/office/drawing/2014/main" id="{8F9E4E1C-CC41-EB24-BD96-DAC68635C769}"/>
                </a:ext>
              </a:extLst>
            </p:cNvPr>
            <p:cNvSpPr/>
            <p:nvPr/>
          </p:nvSpPr>
          <p:spPr>
            <a:xfrm>
              <a:off x="4817165" y="5597419"/>
              <a:ext cx="967740" cy="180000"/>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効果</a:t>
              </a:r>
              <a:endParaRPr kumimoji="1" lang="en-SG" sz="1200" b="1" dirty="0"/>
            </a:p>
          </p:txBody>
        </p:sp>
        <p:sp>
          <p:nvSpPr>
            <p:cNvPr id="50" name="テキスト ボックス 49">
              <a:extLst>
                <a:ext uri="{FF2B5EF4-FFF2-40B4-BE49-F238E27FC236}">
                  <a16:creationId xmlns:a16="http://schemas.microsoft.com/office/drawing/2014/main" id="{97C60DCA-2B30-CA46-C362-C14C746B7C2C}"/>
                </a:ext>
              </a:extLst>
            </p:cNvPr>
            <p:cNvSpPr txBox="1"/>
            <p:nvPr/>
          </p:nvSpPr>
          <p:spPr>
            <a:xfrm>
              <a:off x="4817165" y="5139309"/>
              <a:ext cx="3917188" cy="461665"/>
            </a:xfrm>
            <a:prstGeom prst="rect">
              <a:avLst/>
            </a:prstGeom>
            <a:noFill/>
          </p:spPr>
          <p:txBody>
            <a:bodyPr wrap="square" rtlCol="0">
              <a:spAutoFit/>
            </a:bodyPr>
            <a:lstStyle/>
            <a:p>
              <a:pPr marL="285750" indent="-285750">
                <a:buFont typeface="Wingdings" panose="05000000000000000000" pitchFamily="2" charset="2"/>
                <a:buChar char="l"/>
              </a:pPr>
              <a:r>
                <a:rPr kumimoji="1" lang="ja-JP" altLang="en-US" sz="1200" b="1" dirty="0">
                  <a:solidFill>
                    <a:schemeClr val="accent1">
                      <a:lumMod val="50000"/>
                    </a:schemeClr>
                  </a:solidFill>
                  <a:latin typeface="+mn-ea"/>
                  <a:ea typeface="+mn-ea"/>
                </a:rPr>
                <a:t>無料診断の実施</a:t>
              </a:r>
              <a:endParaRPr kumimoji="1" lang="en-US" altLang="ja-JP" sz="1200" b="1" dirty="0">
                <a:solidFill>
                  <a:schemeClr val="accent1">
                    <a:lumMod val="50000"/>
                  </a:schemeClr>
                </a:solidFill>
                <a:latin typeface="+mn-ea"/>
                <a:ea typeface="+mn-ea"/>
              </a:endParaRPr>
            </a:p>
            <a:p>
              <a:pPr marL="285750" indent="-285750">
                <a:buFont typeface="Wingdings" panose="05000000000000000000" pitchFamily="2" charset="2"/>
                <a:buChar char="l"/>
              </a:pPr>
              <a:r>
                <a:rPr kumimoji="1" lang="ja-JP" altLang="en-US" sz="1200" b="1" dirty="0">
                  <a:solidFill>
                    <a:schemeClr val="accent1">
                      <a:lumMod val="50000"/>
                    </a:schemeClr>
                  </a:solidFill>
                  <a:latin typeface="+mn-ea"/>
                  <a:ea typeface="+mn-ea"/>
                </a:rPr>
                <a:t>可能な食品リサイクル手法と費用、導入計画提示</a:t>
              </a:r>
              <a:endParaRPr kumimoji="1" lang="en-SG" sz="1200" b="1" dirty="0">
                <a:solidFill>
                  <a:schemeClr val="accent1">
                    <a:lumMod val="50000"/>
                  </a:schemeClr>
                </a:solidFill>
                <a:latin typeface="+mn-ea"/>
                <a:ea typeface="+mn-ea"/>
              </a:endParaRPr>
            </a:p>
          </p:txBody>
        </p:sp>
        <p:sp>
          <p:nvSpPr>
            <p:cNvPr id="51" name="四角形: 角を丸くする 50">
              <a:extLst>
                <a:ext uri="{FF2B5EF4-FFF2-40B4-BE49-F238E27FC236}">
                  <a16:creationId xmlns:a16="http://schemas.microsoft.com/office/drawing/2014/main" id="{DE9D3858-61A3-558C-9FAD-347D972F2159}"/>
                </a:ext>
              </a:extLst>
            </p:cNvPr>
            <p:cNvSpPr/>
            <p:nvPr/>
          </p:nvSpPr>
          <p:spPr>
            <a:xfrm>
              <a:off x="4817165" y="4978670"/>
              <a:ext cx="967740" cy="180000"/>
            </a:xfrm>
            <a:prstGeom prst="round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t>提案</a:t>
              </a:r>
              <a:endParaRPr kumimoji="1" lang="en-SG" sz="1200" b="1" dirty="0"/>
            </a:p>
          </p:txBody>
        </p:sp>
        <p:sp>
          <p:nvSpPr>
            <p:cNvPr id="52" name="テキスト ボックス 51">
              <a:extLst>
                <a:ext uri="{FF2B5EF4-FFF2-40B4-BE49-F238E27FC236}">
                  <a16:creationId xmlns:a16="http://schemas.microsoft.com/office/drawing/2014/main" id="{965A6D96-DB1C-8762-5F15-842E976D723A}"/>
                </a:ext>
              </a:extLst>
            </p:cNvPr>
            <p:cNvSpPr txBox="1"/>
            <p:nvPr/>
          </p:nvSpPr>
          <p:spPr>
            <a:xfrm>
              <a:off x="4817165" y="5802608"/>
              <a:ext cx="3917188" cy="276999"/>
            </a:xfrm>
            <a:prstGeom prst="rect">
              <a:avLst/>
            </a:prstGeom>
            <a:noFill/>
          </p:spPr>
          <p:txBody>
            <a:bodyPr wrap="square" rtlCol="0">
              <a:spAutoFit/>
            </a:bodyPr>
            <a:lstStyle/>
            <a:p>
              <a:pPr marL="285750" indent="-285750">
                <a:buFont typeface="Wingdings" panose="05000000000000000000" pitchFamily="2" charset="2"/>
                <a:buChar char="l"/>
              </a:pPr>
              <a:r>
                <a:rPr kumimoji="1" lang="ja-JP" altLang="en-US" sz="1200" b="1" dirty="0">
                  <a:solidFill>
                    <a:schemeClr val="accent1">
                      <a:lumMod val="50000"/>
                    </a:schemeClr>
                  </a:solidFill>
                  <a:latin typeface="+mn-ea"/>
                  <a:ea typeface="+mn-ea"/>
                </a:rPr>
                <a:t>店舗リサイクル率の向上（</a:t>
              </a:r>
              <a:r>
                <a:rPr kumimoji="1" lang="en-US" altLang="ja-JP" sz="1200" b="1" dirty="0">
                  <a:solidFill>
                    <a:schemeClr val="accent1">
                      <a:lumMod val="50000"/>
                    </a:schemeClr>
                  </a:solidFill>
                  <a:latin typeface="+mn-ea"/>
                  <a:ea typeface="+mn-ea"/>
                </a:rPr>
                <a:t>50</a:t>
              </a:r>
              <a:r>
                <a:rPr kumimoji="1" lang="ja-JP" altLang="en-US" sz="1200" b="1" dirty="0">
                  <a:solidFill>
                    <a:schemeClr val="accent1">
                      <a:lumMod val="50000"/>
                    </a:schemeClr>
                  </a:solidFill>
                  <a:latin typeface="+mn-ea"/>
                  <a:ea typeface="+mn-ea"/>
                </a:rPr>
                <a:t>％⇒</a:t>
              </a:r>
              <a:r>
                <a:rPr kumimoji="1" lang="en-US" altLang="ja-JP" sz="1200" b="1" dirty="0">
                  <a:solidFill>
                    <a:schemeClr val="accent1">
                      <a:lumMod val="50000"/>
                    </a:schemeClr>
                  </a:solidFill>
                  <a:latin typeface="+mn-ea"/>
                  <a:ea typeface="+mn-ea"/>
                </a:rPr>
                <a:t>90</a:t>
              </a:r>
              <a:r>
                <a:rPr kumimoji="1" lang="ja-JP" altLang="en-US" sz="1200" b="1" dirty="0">
                  <a:solidFill>
                    <a:schemeClr val="accent1">
                      <a:lumMod val="50000"/>
                    </a:schemeClr>
                  </a:solidFill>
                  <a:latin typeface="+mn-ea"/>
                  <a:ea typeface="+mn-ea"/>
                </a:rPr>
                <a:t>％）</a:t>
              </a:r>
              <a:endParaRPr kumimoji="1" lang="en-SG" sz="1200" b="1" dirty="0">
                <a:solidFill>
                  <a:schemeClr val="accent1">
                    <a:lumMod val="50000"/>
                  </a:schemeClr>
                </a:solidFill>
                <a:latin typeface="+mn-ea"/>
                <a:ea typeface="+mn-ea"/>
              </a:endParaRPr>
            </a:p>
          </p:txBody>
        </p:sp>
      </p:grpSp>
      <p:sp>
        <p:nvSpPr>
          <p:cNvPr id="32" name="テキスト ボックス 31">
            <a:extLst>
              <a:ext uri="{FF2B5EF4-FFF2-40B4-BE49-F238E27FC236}">
                <a16:creationId xmlns:a16="http://schemas.microsoft.com/office/drawing/2014/main" id="{43814D86-9CCE-5DCE-424A-3A6E06DD2167}"/>
              </a:ext>
            </a:extLst>
          </p:cNvPr>
          <p:cNvSpPr txBox="1"/>
          <p:nvPr/>
        </p:nvSpPr>
        <p:spPr>
          <a:xfrm>
            <a:off x="1486175" y="3486271"/>
            <a:ext cx="3196807" cy="1200329"/>
          </a:xfrm>
          <a:prstGeom prst="rect">
            <a:avLst/>
          </a:prstGeom>
          <a:noFill/>
        </p:spPr>
        <p:txBody>
          <a:bodyPr wrap="square" rtlCol="0">
            <a:spAutoFit/>
          </a:bodyPr>
          <a:lstStyle/>
          <a:p>
            <a:pPr marL="285750" indent="-285750">
              <a:buFont typeface="Wingdings" panose="05000000000000000000" pitchFamily="2" charset="2"/>
              <a:buChar char="l"/>
            </a:pPr>
            <a:r>
              <a:rPr kumimoji="1" lang="ja-JP" altLang="en-US" sz="1200" dirty="0">
                <a:latin typeface="+mn-ea"/>
                <a:ea typeface="+mn-ea"/>
              </a:rPr>
              <a:t>グループ方針で環境監査を厳しくする方向性の中で、廃棄物に関わる業務の管理の杜撰さが発覚</a:t>
            </a:r>
            <a:endParaRPr kumimoji="1" lang="en-US" altLang="ja-JP" sz="1200" dirty="0">
              <a:latin typeface="+mn-ea"/>
              <a:ea typeface="+mn-ea"/>
            </a:endParaRPr>
          </a:p>
          <a:p>
            <a:pPr marL="285750" indent="-285750">
              <a:buFont typeface="Wingdings" panose="05000000000000000000" pitchFamily="2" charset="2"/>
              <a:buChar char="l"/>
            </a:pPr>
            <a:endParaRPr kumimoji="1" lang="en-US" sz="1200" dirty="0">
              <a:latin typeface="+mn-ea"/>
              <a:ea typeface="+mn-ea"/>
            </a:endParaRPr>
          </a:p>
          <a:p>
            <a:pPr marL="285750" indent="-285750">
              <a:buFont typeface="Wingdings" panose="05000000000000000000" pitchFamily="2" charset="2"/>
              <a:buChar char="l"/>
            </a:pPr>
            <a:r>
              <a:rPr kumimoji="1" lang="ja-JP" altLang="en-US" sz="1200" dirty="0">
                <a:latin typeface="+mn-ea"/>
                <a:ea typeface="+mn-ea"/>
              </a:rPr>
              <a:t>数十の店舗に</a:t>
            </a:r>
            <a:r>
              <a:rPr kumimoji="1" lang="en-US" altLang="ja-JP" sz="1200" dirty="0">
                <a:latin typeface="+mn-ea"/>
                <a:ea typeface="+mn-ea"/>
              </a:rPr>
              <a:t>100</a:t>
            </a:r>
            <a:r>
              <a:rPr kumimoji="1" lang="ja-JP" altLang="en-US" sz="1200" dirty="0">
                <a:latin typeface="+mn-ea"/>
                <a:ea typeface="+mn-ea"/>
              </a:rPr>
              <a:t>件以上の契約や委託事業者の適正化にリソースと専門性が足りない</a:t>
            </a:r>
            <a:endParaRPr kumimoji="1" lang="en-SG" sz="1200" dirty="0">
              <a:latin typeface="+mn-ea"/>
              <a:ea typeface="+mn-ea"/>
            </a:endParaRPr>
          </a:p>
        </p:txBody>
      </p:sp>
      <p:sp>
        <p:nvSpPr>
          <p:cNvPr id="43" name="テキスト ボックス 42">
            <a:extLst>
              <a:ext uri="{FF2B5EF4-FFF2-40B4-BE49-F238E27FC236}">
                <a16:creationId xmlns:a16="http://schemas.microsoft.com/office/drawing/2014/main" id="{ED92FEA3-FE96-B14E-F410-D648E58BCB2C}"/>
              </a:ext>
            </a:extLst>
          </p:cNvPr>
          <p:cNvSpPr txBox="1"/>
          <p:nvPr/>
        </p:nvSpPr>
        <p:spPr>
          <a:xfrm>
            <a:off x="1486175" y="5078101"/>
            <a:ext cx="3196807" cy="1015663"/>
          </a:xfrm>
          <a:prstGeom prst="rect">
            <a:avLst/>
          </a:prstGeom>
          <a:noFill/>
        </p:spPr>
        <p:txBody>
          <a:bodyPr wrap="square" rtlCol="0">
            <a:spAutoFit/>
          </a:bodyPr>
          <a:lstStyle/>
          <a:p>
            <a:pPr marL="285750" indent="-285750">
              <a:buFont typeface="Wingdings" panose="05000000000000000000" pitchFamily="2" charset="2"/>
              <a:buChar char="l"/>
            </a:pPr>
            <a:r>
              <a:rPr kumimoji="1" lang="ja-JP" altLang="en-US" sz="1200" dirty="0">
                <a:latin typeface="+mn-ea"/>
                <a:ea typeface="+mn-ea"/>
              </a:rPr>
              <a:t>食品リサイクル比率を高める経営方針があるものの、店舗毎に大きな比率の違いが存在</a:t>
            </a:r>
            <a:endParaRPr kumimoji="1" lang="en-US" altLang="ja-JP" sz="1200" dirty="0">
              <a:latin typeface="+mn-ea"/>
              <a:ea typeface="+mn-ea"/>
            </a:endParaRPr>
          </a:p>
          <a:p>
            <a:pPr marL="285750" indent="-285750">
              <a:buFont typeface="Wingdings" panose="05000000000000000000" pitchFamily="2" charset="2"/>
              <a:buChar char="l"/>
            </a:pPr>
            <a:endParaRPr kumimoji="1" lang="en-US" sz="1200" dirty="0">
              <a:latin typeface="+mn-ea"/>
              <a:ea typeface="+mn-ea"/>
            </a:endParaRPr>
          </a:p>
          <a:p>
            <a:pPr marL="285750" indent="-285750">
              <a:buFont typeface="Wingdings" panose="05000000000000000000" pitchFamily="2" charset="2"/>
              <a:buChar char="l"/>
            </a:pPr>
            <a:r>
              <a:rPr kumimoji="1" lang="ja-JP" altLang="en-US" sz="1200" dirty="0">
                <a:latin typeface="+mn-ea"/>
                <a:ea typeface="+mn-ea"/>
              </a:rPr>
              <a:t>個別店舗から難しい理由の報告を受けているものの、どうすればできるのかを検討したい</a:t>
            </a:r>
            <a:endParaRPr kumimoji="1" lang="en-SG" sz="1200" dirty="0">
              <a:latin typeface="+mn-ea"/>
              <a:ea typeface="+mn-ea"/>
            </a:endParaRPr>
          </a:p>
        </p:txBody>
      </p:sp>
    </p:spTree>
    <p:extLst>
      <p:ext uri="{BB962C8B-B14F-4D97-AF65-F5344CB8AC3E}">
        <p14:creationId xmlns:p14="http://schemas.microsoft.com/office/powerpoint/2010/main" val="2483013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2">
          <a:extLst>
            <a:ext uri="{FF2B5EF4-FFF2-40B4-BE49-F238E27FC236}">
              <a16:creationId xmlns:a16="http://schemas.microsoft.com/office/drawing/2014/main" id="{F8FBF000-AC84-FBF3-E127-B49CFB2E19D8}"/>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27E94B1A-7FD0-3670-71B2-074B4480FA2E}"/>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4" imgW="426" imgH="428" progId="TCLayout.ActiveDocument.1">
                  <p:embed/>
                </p:oleObj>
              </mc:Choice>
              <mc:Fallback>
                <p:oleObj name="think-cellスライド" r:id="rId4" imgW="426" imgH="428" progId="TCLayout.ActiveDocument.1">
                  <p:embed/>
                  <p:pic>
                    <p:nvPicPr>
                      <p:cNvPr id="8" name="think-cell data - do not delete" hidden="1">
                        <a:extLst>
                          <a:ext uri="{FF2B5EF4-FFF2-40B4-BE49-F238E27FC236}">
                            <a16:creationId xmlns:a16="http://schemas.microsoft.com/office/drawing/2014/main" id="{1A42B8A6-7F62-44AB-C8B0-A713CB18BF3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3" name="Google Shape;43;p7">
            <a:extLst>
              <a:ext uri="{FF2B5EF4-FFF2-40B4-BE49-F238E27FC236}">
                <a16:creationId xmlns:a16="http://schemas.microsoft.com/office/drawing/2014/main" id="{22E7C6B0-2C39-D7DB-D58E-72912BD2A7B7}"/>
              </a:ext>
            </a:extLst>
          </p:cNvPr>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latin typeface="Meiryo UI" panose="020B0604030504040204" pitchFamily="50" charset="-128"/>
                <a:ea typeface="Meiryo UI" panose="020B0604030504040204" pitchFamily="50" charset="-128"/>
              </a:rPr>
              <a:t>17</a:t>
            </a:fld>
            <a:endParaRPr>
              <a:latin typeface="Meiryo UI" panose="020B0604030504040204" pitchFamily="50" charset="-128"/>
              <a:ea typeface="Meiryo UI" panose="020B0604030504040204" pitchFamily="50" charset="-128"/>
            </a:endParaRPr>
          </a:p>
        </p:txBody>
      </p:sp>
      <p:sp>
        <p:nvSpPr>
          <p:cNvPr id="44" name="Google Shape;44;p7">
            <a:extLst>
              <a:ext uri="{FF2B5EF4-FFF2-40B4-BE49-F238E27FC236}">
                <a16:creationId xmlns:a16="http://schemas.microsoft.com/office/drawing/2014/main" id="{260AF941-2CAE-AB95-76B1-0760F51A823E}"/>
              </a:ext>
            </a:extLst>
          </p:cNvPr>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latin typeface="Meiryo UI" panose="020B0604030504040204" pitchFamily="50" charset="-128"/>
                <a:ea typeface="Meiryo UI" panose="020B0604030504040204" pitchFamily="50" charset="-128"/>
              </a:rPr>
              <a:t>17</a:t>
            </a:fld>
            <a:endParaRPr>
              <a:latin typeface="Meiryo UI" panose="020B0604030504040204" pitchFamily="50" charset="-128"/>
              <a:ea typeface="Meiryo UI" panose="020B0604030504040204" pitchFamily="50" charset="-128"/>
            </a:endParaRPr>
          </a:p>
        </p:txBody>
      </p:sp>
      <p:sp>
        <p:nvSpPr>
          <p:cNvPr id="45" name="Google Shape;45;p7">
            <a:extLst>
              <a:ext uri="{FF2B5EF4-FFF2-40B4-BE49-F238E27FC236}">
                <a16:creationId xmlns:a16="http://schemas.microsoft.com/office/drawing/2014/main" id="{28AE3800-5087-8106-E40D-961FCB10C95C}"/>
              </a:ext>
            </a:extLst>
          </p:cNvPr>
          <p:cNvSpPr txBox="1">
            <a:spLocks noGrp="1"/>
          </p:cNvSpPr>
          <p:nvPr>
            <p:ph type="sldNum" idx="4294967295"/>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latin typeface="Meiryo UI" panose="020B0604030504040204" pitchFamily="50" charset="-128"/>
                <a:ea typeface="Meiryo UI" panose="020B0604030504040204" pitchFamily="50" charset="-128"/>
              </a:rPr>
              <a:t>17</a:t>
            </a:fld>
            <a:endParaRPr>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1BCED77A-AD3A-C950-0899-ECF965BA7063}"/>
              </a:ext>
            </a:extLst>
          </p:cNvPr>
          <p:cNvSpPr/>
          <p:nvPr/>
        </p:nvSpPr>
        <p:spPr>
          <a:xfrm>
            <a:off x="0" y="0"/>
            <a:ext cx="9144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sp>
        <p:nvSpPr>
          <p:cNvPr id="5" name="テキスト ボックス 4">
            <a:extLst>
              <a:ext uri="{FF2B5EF4-FFF2-40B4-BE49-F238E27FC236}">
                <a16:creationId xmlns:a16="http://schemas.microsoft.com/office/drawing/2014/main" id="{2A8A24E0-8450-A94A-91C6-393F3C5254EB}"/>
              </a:ext>
            </a:extLst>
          </p:cNvPr>
          <p:cNvSpPr txBox="1"/>
          <p:nvPr/>
        </p:nvSpPr>
        <p:spPr>
          <a:xfrm>
            <a:off x="259080" y="6479972"/>
            <a:ext cx="3284220" cy="261610"/>
          </a:xfrm>
          <a:prstGeom prst="rect">
            <a:avLst/>
          </a:prstGeom>
          <a:noFill/>
        </p:spPr>
        <p:txBody>
          <a:bodyPr wrap="square" rtlCol="0">
            <a:spAutoFit/>
          </a:bodyPr>
          <a:lstStyle/>
          <a:p>
            <a:r>
              <a:rPr kumimoji="1" lang="en-US" altLang="ja-JP" sz="1050" dirty="0">
                <a:solidFill>
                  <a:schemeClr val="bg1"/>
                </a:solidFill>
              </a:rPr>
              <a:t>Canopus </a:t>
            </a:r>
            <a:r>
              <a:rPr kumimoji="1" lang="en-US" altLang="ja-JP" sz="1050" dirty="0" err="1">
                <a:solidFill>
                  <a:schemeClr val="bg1"/>
                </a:solidFill>
              </a:rPr>
              <a:t>inc</a:t>
            </a:r>
            <a:r>
              <a:rPr kumimoji="1" lang="en-US" altLang="ja-JP" sz="1050" dirty="0">
                <a:solidFill>
                  <a:schemeClr val="bg1"/>
                </a:solidFill>
              </a:rPr>
              <a:t>, all rights reserved</a:t>
            </a:r>
            <a:endParaRPr kumimoji="1" lang="en-SG" sz="1050" dirty="0">
              <a:solidFill>
                <a:schemeClr val="bg1"/>
              </a:solidFill>
            </a:endParaRPr>
          </a:p>
        </p:txBody>
      </p:sp>
      <p:sp>
        <p:nvSpPr>
          <p:cNvPr id="7" name="テキスト ボックス 6">
            <a:extLst>
              <a:ext uri="{FF2B5EF4-FFF2-40B4-BE49-F238E27FC236}">
                <a16:creationId xmlns:a16="http://schemas.microsoft.com/office/drawing/2014/main" id="{C545087E-0FF0-DEA9-9574-B1DCF8FAEDD0}"/>
              </a:ext>
            </a:extLst>
          </p:cNvPr>
          <p:cNvSpPr txBox="1"/>
          <p:nvPr/>
        </p:nvSpPr>
        <p:spPr>
          <a:xfrm>
            <a:off x="701040" y="2184142"/>
            <a:ext cx="6934200" cy="1077218"/>
          </a:xfrm>
          <a:prstGeom prst="rect">
            <a:avLst/>
          </a:prstGeom>
          <a:noFill/>
        </p:spPr>
        <p:txBody>
          <a:bodyPr wrap="square" rtlCol="0">
            <a:spAutoFit/>
          </a:bodyPr>
          <a:lstStyle/>
          <a:p>
            <a:r>
              <a:rPr kumimoji="1" lang="ja-JP" altLang="en-US" sz="3200" b="1" dirty="0">
                <a:solidFill>
                  <a:schemeClr val="bg1"/>
                </a:solidFill>
              </a:rPr>
              <a:t>０２</a:t>
            </a:r>
            <a:r>
              <a:rPr kumimoji="1" lang="en-US" altLang="ja-JP" sz="3200" b="1" dirty="0">
                <a:solidFill>
                  <a:schemeClr val="bg1"/>
                </a:solidFill>
              </a:rPr>
              <a:t>	</a:t>
            </a:r>
            <a:r>
              <a:rPr kumimoji="1" lang="ja-JP" altLang="en-US" sz="3200" b="1" dirty="0">
                <a:solidFill>
                  <a:schemeClr val="bg1"/>
                </a:solidFill>
              </a:rPr>
              <a:t>　サービス紹介</a:t>
            </a:r>
            <a:endParaRPr kumimoji="1" lang="en-US" altLang="ja-JP" sz="3200" b="1" dirty="0">
              <a:solidFill>
                <a:schemeClr val="bg1"/>
              </a:solidFill>
            </a:endParaRPr>
          </a:p>
          <a:p>
            <a:r>
              <a:rPr kumimoji="1" lang="ja-JP" altLang="en-US" sz="3200" b="1" dirty="0">
                <a:solidFill>
                  <a:schemeClr val="bg1"/>
                </a:solidFill>
              </a:rPr>
              <a:t>　　　　～　循環事業共創　～</a:t>
            </a:r>
            <a:endParaRPr kumimoji="1" lang="en-US" altLang="ja-JP" sz="3200" b="1" dirty="0">
              <a:solidFill>
                <a:schemeClr val="bg1"/>
              </a:solidFill>
            </a:endParaRPr>
          </a:p>
        </p:txBody>
      </p:sp>
    </p:spTree>
    <p:extLst>
      <p:ext uri="{BB962C8B-B14F-4D97-AF65-F5344CB8AC3E}">
        <p14:creationId xmlns:p14="http://schemas.microsoft.com/office/powerpoint/2010/main" val="15146574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4A009AE0-6D90-58BB-BE9D-A723F5C80C19}"/>
              </a:ext>
            </a:extLst>
          </p:cNvPr>
          <p:cNvGraphicFramePr>
            <a:graphicFrameLocks noChangeAspect="1"/>
          </p:cNvGraphicFramePr>
          <p:nvPr>
            <p:custDataLst>
              <p:tags r:id="rId1"/>
            </p:custDataLst>
            <p:extLst>
              <p:ext uri="{D42A27DB-BD31-4B8C-83A1-F6EECF244321}">
                <p14:modId xmlns:p14="http://schemas.microsoft.com/office/powerpoint/2010/main" val="30914316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426" imgH="428" progId="TCLayout.ActiveDocument.1">
                  <p:embed/>
                </p:oleObj>
              </mc:Choice>
              <mc:Fallback>
                <p:oleObj name="think-cellスライド" r:id="rId3" imgW="426" imgH="428"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正方形/長方形 6">
            <a:extLst>
              <a:ext uri="{FF2B5EF4-FFF2-40B4-BE49-F238E27FC236}">
                <a16:creationId xmlns:a16="http://schemas.microsoft.com/office/drawing/2014/main" id="{2434F018-E700-5B93-3C57-FEA1CF9B1C78}"/>
              </a:ext>
            </a:extLst>
          </p:cNvPr>
          <p:cNvSpPr/>
          <p:nvPr/>
        </p:nvSpPr>
        <p:spPr>
          <a:xfrm>
            <a:off x="1760220" y="1071134"/>
            <a:ext cx="7159662" cy="1245346"/>
          </a:xfrm>
          <a:prstGeom prst="rect">
            <a:avLst/>
          </a:prstGeom>
          <a:solidFill>
            <a:schemeClr val="bg1">
              <a:lumMod val="95000"/>
            </a:schemeClr>
          </a:solidFill>
          <a:ln>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循環型事業への興味を持つ事業者様の声</a:t>
            </a:r>
            <a:endParaRPr kumimoji="1" lang="en-US" altLang="ja-JP" b="1" dirty="0">
              <a:solidFill>
                <a:schemeClr val="tx1"/>
              </a:solidFill>
            </a:endParaRPr>
          </a:p>
          <a:p>
            <a:pPr algn="ctr"/>
            <a:endParaRPr kumimoji="1" lang="en-SG" b="1" dirty="0">
              <a:solidFill>
                <a:schemeClr val="bg1"/>
              </a:solidFill>
            </a:endParaRPr>
          </a:p>
          <a:p>
            <a:pPr algn="ctr"/>
            <a:endParaRPr kumimoji="1" lang="en-SG" b="1" dirty="0">
              <a:solidFill>
                <a:schemeClr val="bg1"/>
              </a:solidFill>
            </a:endParaRPr>
          </a:p>
          <a:p>
            <a:pPr algn="ctr"/>
            <a:endParaRPr kumimoji="1" lang="en-SG" b="1" dirty="0">
              <a:solidFill>
                <a:schemeClr val="bg1"/>
              </a:solidFill>
            </a:endParaRPr>
          </a:p>
          <a:p>
            <a:pPr algn="ctr"/>
            <a:endParaRPr kumimoji="1" lang="en-SG" b="1" dirty="0">
              <a:solidFill>
                <a:schemeClr val="bg1"/>
              </a:solidFill>
            </a:endParaRPr>
          </a:p>
        </p:txBody>
      </p:sp>
      <p:sp>
        <p:nvSpPr>
          <p:cNvPr id="2" name="スライド番号プレースホルダー 1">
            <a:extLst>
              <a:ext uri="{FF2B5EF4-FFF2-40B4-BE49-F238E27FC236}">
                <a16:creationId xmlns:a16="http://schemas.microsoft.com/office/drawing/2014/main" id="{BC44E125-7A5A-2708-1014-97E90727FD7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t>18</a:t>
            </a:fld>
            <a:endParaRPr lang="ja" altLang="en-US"/>
          </a:p>
        </p:txBody>
      </p:sp>
      <p:sp>
        <p:nvSpPr>
          <p:cNvPr id="3" name="コンテンツ プレースホルダー 2">
            <a:extLst>
              <a:ext uri="{FF2B5EF4-FFF2-40B4-BE49-F238E27FC236}">
                <a16:creationId xmlns:a16="http://schemas.microsoft.com/office/drawing/2014/main" id="{E900D6AA-767D-F07D-4BC1-5D94BDFA64C5}"/>
              </a:ext>
            </a:extLst>
          </p:cNvPr>
          <p:cNvSpPr>
            <a:spLocks noGrp="1"/>
          </p:cNvSpPr>
          <p:nvPr>
            <p:ph sz="quarter" idx="14"/>
          </p:nvPr>
        </p:nvSpPr>
        <p:spPr/>
        <p:txBody>
          <a:bodyPr/>
          <a:lstStyle/>
          <a:p>
            <a:r>
              <a:rPr kumimoji="1" lang="zh-TW" altLang="en-US" dirty="0"/>
              <a:t>循環事業共創</a:t>
            </a:r>
            <a:r>
              <a:rPr kumimoji="1" lang="ja-JP" altLang="en-US" dirty="0"/>
              <a:t>サービス</a:t>
            </a:r>
            <a:endParaRPr kumimoji="1" lang="en-SG" dirty="0"/>
          </a:p>
        </p:txBody>
      </p:sp>
      <p:sp>
        <p:nvSpPr>
          <p:cNvPr id="4" name="コンテンツ プレースホルダー 3">
            <a:extLst>
              <a:ext uri="{FF2B5EF4-FFF2-40B4-BE49-F238E27FC236}">
                <a16:creationId xmlns:a16="http://schemas.microsoft.com/office/drawing/2014/main" id="{3AC0C855-C47A-B546-E1A4-17D15BB5C874}"/>
              </a:ext>
            </a:extLst>
          </p:cNvPr>
          <p:cNvSpPr>
            <a:spLocks noGrp="1"/>
          </p:cNvSpPr>
          <p:nvPr>
            <p:ph sz="quarter" idx="11"/>
          </p:nvPr>
        </p:nvSpPr>
        <p:spPr/>
        <p:txBody>
          <a:bodyPr/>
          <a:lstStyle/>
          <a:p>
            <a:r>
              <a:rPr kumimoji="1" lang="ja-JP" altLang="en-US" dirty="0"/>
              <a:t>循環型事業参入やサステナビリティ経営を目指す事業者様に戦略策定等をサポート</a:t>
            </a:r>
            <a:endParaRPr kumimoji="1" lang="en-SG" dirty="0"/>
          </a:p>
        </p:txBody>
      </p:sp>
      <p:sp>
        <p:nvSpPr>
          <p:cNvPr id="5" name="正方形/長方形 4">
            <a:extLst>
              <a:ext uri="{FF2B5EF4-FFF2-40B4-BE49-F238E27FC236}">
                <a16:creationId xmlns:a16="http://schemas.microsoft.com/office/drawing/2014/main" id="{BD22A00C-7AFE-8DCF-5426-FF5CDBC7D0EB}"/>
              </a:ext>
            </a:extLst>
          </p:cNvPr>
          <p:cNvSpPr/>
          <p:nvPr/>
        </p:nvSpPr>
        <p:spPr>
          <a:xfrm>
            <a:off x="269988" y="1071134"/>
            <a:ext cx="1422081" cy="124534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rPr>
              <a:t>循環事業</a:t>
            </a:r>
            <a:endParaRPr kumimoji="1" lang="en-US" altLang="ja-JP" b="1" dirty="0">
              <a:solidFill>
                <a:schemeClr val="bg1"/>
              </a:solidFill>
            </a:endParaRPr>
          </a:p>
          <a:p>
            <a:pPr algn="ctr"/>
            <a:r>
              <a:rPr kumimoji="1" lang="ja-JP" altLang="en-US" b="1" dirty="0">
                <a:solidFill>
                  <a:schemeClr val="bg1"/>
                </a:solidFill>
              </a:rPr>
              <a:t>共創サービス</a:t>
            </a:r>
            <a:endParaRPr kumimoji="1" lang="en-SG" b="1" dirty="0">
              <a:solidFill>
                <a:schemeClr val="bg1"/>
              </a:solidFill>
            </a:endParaRPr>
          </a:p>
        </p:txBody>
      </p:sp>
      <p:sp>
        <p:nvSpPr>
          <p:cNvPr id="6" name="正方形/長方形 5">
            <a:extLst>
              <a:ext uri="{FF2B5EF4-FFF2-40B4-BE49-F238E27FC236}">
                <a16:creationId xmlns:a16="http://schemas.microsoft.com/office/drawing/2014/main" id="{7FD73402-9FF2-583C-2AB1-090E9309EC20}"/>
              </a:ext>
            </a:extLst>
          </p:cNvPr>
          <p:cNvSpPr/>
          <p:nvPr/>
        </p:nvSpPr>
        <p:spPr>
          <a:xfrm>
            <a:off x="269988" y="2683697"/>
            <a:ext cx="8649894" cy="3591315"/>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b="1" dirty="0">
              <a:solidFill>
                <a:schemeClr val="tx1"/>
              </a:solidFill>
            </a:endParaRPr>
          </a:p>
        </p:txBody>
      </p:sp>
      <p:sp>
        <p:nvSpPr>
          <p:cNvPr id="10" name="四角形: 角を丸くする 9">
            <a:extLst>
              <a:ext uri="{FF2B5EF4-FFF2-40B4-BE49-F238E27FC236}">
                <a16:creationId xmlns:a16="http://schemas.microsoft.com/office/drawing/2014/main" id="{B2EF1FE3-B76E-89F2-35FD-D104D8F66E17}"/>
              </a:ext>
            </a:extLst>
          </p:cNvPr>
          <p:cNvSpPr/>
          <p:nvPr/>
        </p:nvSpPr>
        <p:spPr>
          <a:xfrm>
            <a:off x="533554" y="2872740"/>
            <a:ext cx="2468726" cy="311658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kumimoji="1" lang="en-US" altLang="ja-JP" dirty="0">
              <a:solidFill>
                <a:schemeClr val="tx1"/>
              </a:solidFill>
            </a:endParaRPr>
          </a:p>
          <a:p>
            <a:pPr algn="ctr"/>
            <a:r>
              <a:rPr kumimoji="1" lang="ja-JP" altLang="en-US" sz="1600" b="1" dirty="0">
                <a:solidFill>
                  <a:schemeClr val="accent1">
                    <a:lumMod val="50000"/>
                  </a:schemeClr>
                </a:solidFill>
              </a:rPr>
              <a:t>循環型事業</a:t>
            </a:r>
            <a:br>
              <a:rPr kumimoji="1" lang="en-US" altLang="ja-JP" sz="1600" b="1" dirty="0">
                <a:solidFill>
                  <a:schemeClr val="accent1">
                    <a:lumMod val="50000"/>
                  </a:schemeClr>
                </a:solidFill>
              </a:rPr>
            </a:br>
            <a:r>
              <a:rPr kumimoji="1" lang="ja-JP" altLang="en-US" sz="1600" b="1" dirty="0">
                <a:solidFill>
                  <a:schemeClr val="accent1">
                    <a:lumMod val="50000"/>
                  </a:schemeClr>
                </a:solidFill>
              </a:rPr>
              <a:t>の構築</a:t>
            </a:r>
            <a:endParaRPr kumimoji="1" lang="en-US" altLang="ja-JP" sz="1600" b="1" dirty="0">
              <a:solidFill>
                <a:schemeClr val="accent1">
                  <a:lumMod val="50000"/>
                </a:schemeClr>
              </a:solidFill>
            </a:endParaRPr>
          </a:p>
        </p:txBody>
      </p:sp>
      <p:sp>
        <p:nvSpPr>
          <p:cNvPr id="13" name="四角形: 角を丸くする 12">
            <a:extLst>
              <a:ext uri="{FF2B5EF4-FFF2-40B4-BE49-F238E27FC236}">
                <a16:creationId xmlns:a16="http://schemas.microsoft.com/office/drawing/2014/main" id="{4BDDBAFB-217D-CA65-6B69-940546246FE5}"/>
              </a:ext>
            </a:extLst>
          </p:cNvPr>
          <p:cNvSpPr/>
          <p:nvPr/>
        </p:nvSpPr>
        <p:spPr>
          <a:xfrm>
            <a:off x="762000" y="3896326"/>
            <a:ext cx="1973580" cy="523274"/>
          </a:xfrm>
          <a:prstGeom prst="roundRect">
            <a:avLst>
              <a:gd name="adj" fmla="val 4264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国内外先進事例調査</a:t>
            </a:r>
            <a:endParaRPr kumimoji="1" lang="en-SG" b="1" dirty="0">
              <a:solidFill>
                <a:schemeClr val="tx1"/>
              </a:solidFill>
            </a:endParaRPr>
          </a:p>
        </p:txBody>
      </p:sp>
      <p:sp>
        <p:nvSpPr>
          <p:cNvPr id="14" name="四角形: 角を丸くする 13">
            <a:extLst>
              <a:ext uri="{FF2B5EF4-FFF2-40B4-BE49-F238E27FC236}">
                <a16:creationId xmlns:a16="http://schemas.microsoft.com/office/drawing/2014/main" id="{C483BC03-15C9-F499-C583-C25ACE236CB0}"/>
              </a:ext>
            </a:extLst>
          </p:cNvPr>
          <p:cNvSpPr/>
          <p:nvPr/>
        </p:nvSpPr>
        <p:spPr>
          <a:xfrm>
            <a:off x="762000" y="4588620"/>
            <a:ext cx="1973580" cy="523274"/>
          </a:xfrm>
          <a:prstGeom prst="roundRect">
            <a:avLst>
              <a:gd name="adj" fmla="val 4264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ビジネスモデルの</a:t>
            </a:r>
            <a:br>
              <a:rPr kumimoji="1" lang="en-US" altLang="ja-JP" b="1" dirty="0">
                <a:solidFill>
                  <a:schemeClr val="tx1"/>
                </a:solidFill>
              </a:rPr>
            </a:br>
            <a:r>
              <a:rPr kumimoji="1" lang="ja-JP" altLang="en-US" b="1" dirty="0">
                <a:solidFill>
                  <a:schemeClr val="tx1"/>
                </a:solidFill>
              </a:rPr>
              <a:t>実証と構築</a:t>
            </a:r>
            <a:endParaRPr kumimoji="1" lang="en-SG" b="1" dirty="0">
              <a:solidFill>
                <a:schemeClr val="tx1"/>
              </a:solidFill>
            </a:endParaRPr>
          </a:p>
        </p:txBody>
      </p:sp>
      <p:sp>
        <p:nvSpPr>
          <p:cNvPr id="15" name="四角形: 角を丸くする 14">
            <a:extLst>
              <a:ext uri="{FF2B5EF4-FFF2-40B4-BE49-F238E27FC236}">
                <a16:creationId xmlns:a16="http://schemas.microsoft.com/office/drawing/2014/main" id="{89AF2565-787D-3DE7-1FE1-37B1E6AA4C7D}"/>
              </a:ext>
            </a:extLst>
          </p:cNvPr>
          <p:cNvSpPr/>
          <p:nvPr/>
        </p:nvSpPr>
        <p:spPr>
          <a:xfrm>
            <a:off x="762000" y="5263592"/>
            <a:ext cx="1973580" cy="523274"/>
          </a:xfrm>
          <a:prstGeom prst="roundRect">
            <a:avLst>
              <a:gd name="adj" fmla="val 4264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事業性評価</a:t>
            </a:r>
            <a:br>
              <a:rPr kumimoji="1" lang="en-US" altLang="ja-JP" b="1" dirty="0">
                <a:solidFill>
                  <a:schemeClr val="tx1"/>
                </a:solidFill>
              </a:rPr>
            </a:br>
            <a:r>
              <a:rPr kumimoji="1" lang="ja-JP" altLang="en-US" b="1" dirty="0">
                <a:solidFill>
                  <a:schemeClr val="tx1"/>
                </a:solidFill>
              </a:rPr>
              <a:t>／計画策定</a:t>
            </a:r>
            <a:endParaRPr kumimoji="1" lang="en-SG" b="1" dirty="0">
              <a:solidFill>
                <a:schemeClr val="tx1"/>
              </a:solidFill>
            </a:endParaRPr>
          </a:p>
        </p:txBody>
      </p:sp>
      <p:grpSp>
        <p:nvGrpSpPr>
          <p:cNvPr id="19" name="グループ化 18">
            <a:extLst>
              <a:ext uri="{FF2B5EF4-FFF2-40B4-BE49-F238E27FC236}">
                <a16:creationId xmlns:a16="http://schemas.microsoft.com/office/drawing/2014/main" id="{38C7F73F-ED20-F9E9-CE2E-30390EC66A52}"/>
              </a:ext>
            </a:extLst>
          </p:cNvPr>
          <p:cNvGrpSpPr/>
          <p:nvPr/>
        </p:nvGrpSpPr>
        <p:grpSpPr>
          <a:xfrm>
            <a:off x="2989809" y="1473841"/>
            <a:ext cx="5575071" cy="699547"/>
            <a:chOff x="2989809" y="1601512"/>
            <a:chExt cx="4493649" cy="571876"/>
          </a:xfrm>
        </p:grpSpPr>
        <p:sp>
          <p:nvSpPr>
            <p:cNvPr id="8" name="四角形: 角を丸くする 7">
              <a:extLst>
                <a:ext uri="{FF2B5EF4-FFF2-40B4-BE49-F238E27FC236}">
                  <a16:creationId xmlns:a16="http://schemas.microsoft.com/office/drawing/2014/main" id="{C593C3DB-8CD8-3065-DB8C-CB4D7DD4D710}"/>
                </a:ext>
              </a:extLst>
            </p:cNvPr>
            <p:cNvSpPr/>
            <p:nvPr/>
          </p:nvSpPr>
          <p:spPr>
            <a:xfrm>
              <a:off x="2989809" y="1601512"/>
              <a:ext cx="1326423" cy="571876"/>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100" dirty="0">
                  <a:solidFill>
                    <a:schemeClr val="tx1"/>
                  </a:solidFill>
                </a:rPr>
                <a:t>CE</a:t>
              </a:r>
              <a:r>
                <a:rPr kumimoji="1" lang="ja-JP" altLang="en-US" sz="1100" dirty="0">
                  <a:solidFill>
                    <a:schemeClr val="tx1"/>
                  </a:solidFill>
                </a:rPr>
                <a:t>型事業構築にあたり、廃掃法等に十分に対応した事業モデルを構築したい</a:t>
              </a:r>
              <a:endParaRPr kumimoji="1" lang="en-SG" sz="1100" dirty="0">
                <a:solidFill>
                  <a:schemeClr val="tx1"/>
                </a:solidFill>
              </a:endParaRPr>
            </a:p>
          </p:txBody>
        </p:sp>
        <p:sp>
          <p:nvSpPr>
            <p:cNvPr id="17" name="四角形: 角を丸くする 16">
              <a:extLst>
                <a:ext uri="{FF2B5EF4-FFF2-40B4-BE49-F238E27FC236}">
                  <a16:creationId xmlns:a16="http://schemas.microsoft.com/office/drawing/2014/main" id="{530B8A52-1A51-C1F0-0FDE-372BCF062DAA}"/>
                </a:ext>
              </a:extLst>
            </p:cNvPr>
            <p:cNvSpPr/>
            <p:nvPr/>
          </p:nvSpPr>
          <p:spPr>
            <a:xfrm>
              <a:off x="4573422" y="1601512"/>
              <a:ext cx="1326423" cy="571876"/>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kumimoji="1" lang="en-US" altLang="ja-JP" sz="1100" dirty="0">
                  <a:solidFill>
                    <a:schemeClr val="tx1"/>
                  </a:solidFill>
                </a:rPr>
                <a:t>M&amp;A</a:t>
              </a:r>
              <a:r>
                <a:rPr kumimoji="1" lang="ja-JP" altLang="en-US" sz="1100" dirty="0">
                  <a:solidFill>
                    <a:schemeClr val="tx1"/>
                  </a:solidFill>
                </a:rPr>
                <a:t>による業界参入検討しているが、複雑な業界構造をしっかりと理解したい</a:t>
              </a:r>
              <a:endParaRPr kumimoji="1" lang="en-SG" sz="1100" dirty="0">
                <a:solidFill>
                  <a:schemeClr val="tx1"/>
                </a:solidFill>
              </a:endParaRPr>
            </a:p>
          </p:txBody>
        </p:sp>
        <p:sp>
          <p:nvSpPr>
            <p:cNvPr id="18" name="四角形: 角を丸くする 17">
              <a:extLst>
                <a:ext uri="{FF2B5EF4-FFF2-40B4-BE49-F238E27FC236}">
                  <a16:creationId xmlns:a16="http://schemas.microsoft.com/office/drawing/2014/main" id="{1C50DC6D-02BB-83D7-F680-01050A1A3380}"/>
                </a:ext>
              </a:extLst>
            </p:cNvPr>
            <p:cNvSpPr/>
            <p:nvPr/>
          </p:nvSpPr>
          <p:spPr>
            <a:xfrm>
              <a:off x="6157035" y="1601512"/>
              <a:ext cx="1326423" cy="571876"/>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lIns="36000" rIns="36000" rtlCol="0" anchor="ctr"/>
            <a:lstStyle/>
            <a:p>
              <a:pPr algn="ctr"/>
              <a:r>
                <a:rPr kumimoji="1" lang="ja-JP" altLang="en-US" sz="1100" dirty="0">
                  <a:solidFill>
                    <a:schemeClr val="tx1"/>
                  </a:solidFill>
                </a:rPr>
                <a:t>カーボンニュートラル等のサステナビリティ経営の推進をしたいが専門性が足りない</a:t>
              </a:r>
              <a:endParaRPr kumimoji="1" lang="en-US" altLang="ja-JP" sz="1100" dirty="0">
                <a:solidFill>
                  <a:schemeClr val="tx1"/>
                </a:solidFill>
              </a:endParaRPr>
            </a:p>
          </p:txBody>
        </p:sp>
      </p:grpSp>
      <p:pic>
        <p:nvPicPr>
          <p:cNvPr id="16" name="グラフィックス 15" descr="オフィス ワーカー (男性) 単色塗りつぶし">
            <a:extLst>
              <a:ext uri="{FF2B5EF4-FFF2-40B4-BE49-F238E27FC236}">
                <a16:creationId xmlns:a16="http://schemas.microsoft.com/office/drawing/2014/main" id="{48E896C5-096A-FD1B-AAEE-2FD4E9E4BBD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97621" y="1450981"/>
            <a:ext cx="688343" cy="750231"/>
          </a:xfrm>
          <a:prstGeom prst="rect">
            <a:avLst/>
          </a:prstGeom>
        </p:spPr>
      </p:pic>
      <p:sp>
        <p:nvSpPr>
          <p:cNvPr id="21" name="フローチャート: 手作業 20">
            <a:extLst>
              <a:ext uri="{FF2B5EF4-FFF2-40B4-BE49-F238E27FC236}">
                <a16:creationId xmlns:a16="http://schemas.microsoft.com/office/drawing/2014/main" id="{4F66C049-3A5E-0364-B753-D472A8A0CA81}"/>
              </a:ext>
            </a:extLst>
          </p:cNvPr>
          <p:cNvSpPr/>
          <p:nvPr/>
        </p:nvSpPr>
        <p:spPr>
          <a:xfrm rot="10800000">
            <a:off x="269986" y="2316480"/>
            <a:ext cx="1422080" cy="404562"/>
          </a:xfrm>
          <a:prstGeom prst="flowChartManualOperation">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grpSp>
        <p:nvGrpSpPr>
          <p:cNvPr id="30" name="グループ化 29">
            <a:extLst>
              <a:ext uri="{FF2B5EF4-FFF2-40B4-BE49-F238E27FC236}">
                <a16:creationId xmlns:a16="http://schemas.microsoft.com/office/drawing/2014/main" id="{6F05738C-686C-8496-8E85-0C461A473364}"/>
              </a:ext>
            </a:extLst>
          </p:cNvPr>
          <p:cNvGrpSpPr/>
          <p:nvPr/>
        </p:nvGrpSpPr>
        <p:grpSpPr>
          <a:xfrm>
            <a:off x="3362024" y="2872740"/>
            <a:ext cx="2468726" cy="3116580"/>
            <a:chOff x="3362024" y="2872740"/>
            <a:chExt cx="2468726" cy="3116580"/>
          </a:xfrm>
        </p:grpSpPr>
        <p:sp>
          <p:nvSpPr>
            <p:cNvPr id="22" name="四角形: 角を丸くする 21">
              <a:extLst>
                <a:ext uri="{FF2B5EF4-FFF2-40B4-BE49-F238E27FC236}">
                  <a16:creationId xmlns:a16="http://schemas.microsoft.com/office/drawing/2014/main" id="{B91C134B-58E1-A282-C297-FBE5405F6133}"/>
                </a:ext>
              </a:extLst>
            </p:cNvPr>
            <p:cNvSpPr/>
            <p:nvPr/>
          </p:nvSpPr>
          <p:spPr>
            <a:xfrm>
              <a:off x="3362024" y="2872740"/>
              <a:ext cx="2468726" cy="311658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kumimoji="1" lang="en-US" altLang="ja-JP" dirty="0">
                <a:solidFill>
                  <a:schemeClr val="tx1"/>
                </a:solidFill>
              </a:endParaRPr>
            </a:p>
            <a:p>
              <a:pPr algn="ctr"/>
              <a:r>
                <a:rPr kumimoji="1" lang="en-US" altLang="ja-JP" sz="1600" b="1" dirty="0">
                  <a:solidFill>
                    <a:schemeClr val="accent1">
                      <a:lumMod val="50000"/>
                    </a:schemeClr>
                  </a:solidFill>
                </a:rPr>
                <a:t>M&amp;A</a:t>
              </a:r>
              <a:r>
                <a:rPr kumimoji="1" lang="ja-JP" altLang="en-US" sz="1600" b="1" dirty="0">
                  <a:solidFill>
                    <a:schemeClr val="accent1">
                      <a:lumMod val="50000"/>
                    </a:schemeClr>
                  </a:solidFill>
                </a:rPr>
                <a:t>サポート</a:t>
              </a:r>
              <a:endParaRPr kumimoji="1" lang="en-US" altLang="ja-JP" sz="1600" b="1" dirty="0">
                <a:solidFill>
                  <a:schemeClr val="accent1">
                    <a:lumMod val="50000"/>
                  </a:schemeClr>
                </a:solidFill>
              </a:endParaRPr>
            </a:p>
          </p:txBody>
        </p:sp>
        <p:sp>
          <p:nvSpPr>
            <p:cNvPr id="23" name="四角形: 角を丸くする 22">
              <a:extLst>
                <a:ext uri="{FF2B5EF4-FFF2-40B4-BE49-F238E27FC236}">
                  <a16:creationId xmlns:a16="http://schemas.microsoft.com/office/drawing/2014/main" id="{2CFA072C-1405-0419-7C27-1C1BA55ECDEF}"/>
                </a:ext>
              </a:extLst>
            </p:cNvPr>
            <p:cNvSpPr/>
            <p:nvPr/>
          </p:nvSpPr>
          <p:spPr>
            <a:xfrm>
              <a:off x="3590470" y="3896326"/>
              <a:ext cx="1973580" cy="523274"/>
            </a:xfrm>
            <a:prstGeom prst="roundRect">
              <a:avLst>
                <a:gd name="adj" fmla="val 4264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買収先の選定・紹介</a:t>
              </a:r>
              <a:endParaRPr kumimoji="1" lang="en-SG" altLang="ja-JP" b="1" dirty="0">
                <a:solidFill>
                  <a:schemeClr val="tx1"/>
                </a:solidFill>
              </a:endParaRPr>
            </a:p>
          </p:txBody>
        </p:sp>
        <p:sp>
          <p:nvSpPr>
            <p:cNvPr id="24" name="四角形: 角を丸くする 23">
              <a:extLst>
                <a:ext uri="{FF2B5EF4-FFF2-40B4-BE49-F238E27FC236}">
                  <a16:creationId xmlns:a16="http://schemas.microsoft.com/office/drawing/2014/main" id="{2C822753-FAEE-4790-0FB6-465F583D63E8}"/>
                </a:ext>
              </a:extLst>
            </p:cNvPr>
            <p:cNvSpPr/>
            <p:nvPr/>
          </p:nvSpPr>
          <p:spPr>
            <a:xfrm>
              <a:off x="3590470" y="4588620"/>
              <a:ext cx="1973580" cy="523274"/>
            </a:xfrm>
            <a:prstGeom prst="roundRect">
              <a:avLst>
                <a:gd name="adj" fmla="val 4264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事業</a:t>
              </a:r>
              <a:r>
                <a:rPr kumimoji="1" lang="en-US" altLang="ja-JP" b="1" dirty="0">
                  <a:solidFill>
                    <a:schemeClr val="tx1"/>
                  </a:solidFill>
                </a:rPr>
                <a:t>DD/Valuation</a:t>
              </a:r>
              <a:endParaRPr kumimoji="1" lang="en-SG" altLang="ja-JP" b="1" dirty="0">
                <a:solidFill>
                  <a:schemeClr val="tx1"/>
                </a:solidFill>
              </a:endParaRPr>
            </a:p>
          </p:txBody>
        </p:sp>
        <p:sp>
          <p:nvSpPr>
            <p:cNvPr id="25" name="四角形: 角を丸くする 24">
              <a:extLst>
                <a:ext uri="{FF2B5EF4-FFF2-40B4-BE49-F238E27FC236}">
                  <a16:creationId xmlns:a16="http://schemas.microsoft.com/office/drawing/2014/main" id="{09BA75D9-B434-F018-C588-E534FA32DBD5}"/>
                </a:ext>
              </a:extLst>
            </p:cNvPr>
            <p:cNvSpPr/>
            <p:nvPr/>
          </p:nvSpPr>
          <p:spPr>
            <a:xfrm>
              <a:off x="3590470" y="5263592"/>
              <a:ext cx="1973580" cy="523274"/>
            </a:xfrm>
            <a:prstGeom prst="roundRect">
              <a:avLst>
                <a:gd name="adj" fmla="val 4264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コンプライアンス評価</a:t>
              </a:r>
              <a:endParaRPr kumimoji="1" lang="en-SG" altLang="ja-JP" b="1" dirty="0">
                <a:solidFill>
                  <a:schemeClr val="tx1"/>
                </a:solidFill>
              </a:endParaRPr>
            </a:p>
          </p:txBody>
        </p:sp>
      </p:grpSp>
      <p:grpSp>
        <p:nvGrpSpPr>
          <p:cNvPr id="31" name="グループ化 30">
            <a:extLst>
              <a:ext uri="{FF2B5EF4-FFF2-40B4-BE49-F238E27FC236}">
                <a16:creationId xmlns:a16="http://schemas.microsoft.com/office/drawing/2014/main" id="{FA2171FB-E7CF-EFB3-E8A6-7D3FC046EF57}"/>
              </a:ext>
            </a:extLst>
          </p:cNvPr>
          <p:cNvGrpSpPr/>
          <p:nvPr/>
        </p:nvGrpSpPr>
        <p:grpSpPr>
          <a:xfrm>
            <a:off x="6141722" y="2872740"/>
            <a:ext cx="2468726" cy="3116580"/>
            <a:chOff x="3362024" y="2872740"/>
            <a:chExt cx="2468726" cy="3116580"/>
          </a:xfrm>
        </p:grpSpPr>
        <p:sp>
          <p:nvSpPr>
            <p:cNvPr id="32" name="四角形: 角を丸くする 31">
              <a:extLst>
                <a:ext uri="{FF2B5EF4-FFF2-40B4-BE49-F238E27FC236}">
                  <a16:creationId xmlns:a16="http://schemas.microsoft.com/office/drawing/2014/main" id="{A4409E3E-3591-7E92-7041-DFBC42E0D07D}"/>
                </a:ext>
              </a:extLst>
            </p:cNvPr>
            <p:cNvSpPr/>
            <p:nvPr/>
          </p:nvSpPr>
          <p:spPr>
            <a:xfrm>
              <a:off x="3362024" y="2872740"/>
              <a:ext cx="2468726" cy="311658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kumimoji="1" lang="en-US" altLang="ja-JP" dirty="0">
                <a:solidFill>
                  <a:schemeClr val="tx1"/>
                </a:solidFill>
              </a:endParaRPr>
            </a:p>
            <a:p>
              <a:pPr algn="ctr"/>
              <a:r>
                <a:rPr kumimoji="1" lang="ja-JP" altLang="en-US" sz="1600" b="1" dirty="0">
                  <a:solidFill>
                    <a:schemeClr val="accent1">
                      <a:lumMod val="50000"/>
                    </a:schemeClr>
                  </a:solidFill>
                </a:rPr>
                <a:t>サステナビリティ</a:t>
              </a:r>
              <a:endParaRPr kumimoji="1" lang="en-US" altLang="ja-JP" sz="1600" b="1" dirty="0">
                <a:solidFill>
                  <a:schemeClr val="accent1">
                    <a:lumMod val="50000"/>
                  </a:schemeClr>
                </a:solidFill>
              </a:endParaRPr>
            </a:p>
            <a:p>
              <a:pPr algn="ctr"/>
              <a:r>
                <a:rPr kumimoji="1" lang="ja-JP" altLang="en-US" sz="1600" b="1" dirty="0">
                  <a:solidFill>
                    <a:schemeClr val="accent1">
                      <a:lumMod val="50000"/>
                    </a:schemeClr>
                  </a:solidFill>
                </a:rPr>
                <a:t>経営支援</a:t>
              </a:r>
              <a:endParaRPr kumimoji="1" lang="en-US" altLang="ja-JP" sz="1600" b="1" dirty="0">
                <a:solidFill>
                  <a:schemeClr val="accent1">
                    <a:lumMod val="50000"/>
                  </a:schemeClr>
                </a:solidFill>
              </a:endParaRPr>
            </a:p>
          </p:txBody>
        </p:sp>
        <p:sp>
          <p:nvSpPr>
            <p:cNvPr id="33" name="四角形: 角を丸くする 32">
              <a:extLst>
                <a:ext uri="{FF2B5EF4-FFF2-40B4-BE49-F238E27FC236}">
                  <a16:creationId xmlns:a16="http://schemas.microsoft.com/office/drawing/2014/main" id="{3E72BD22-46BE-61D4-D163-3C4BD2F193F5}"/>
                </a:ext>
              </a:extLst>
            </p:cNvPr>
            <p:cNvSpPr/>
            <p:nvPr/>
          </p:nvSpPr>
          <p:spPr>
            <a:xfrm>
              <a:off x="3590470" y="3896326"/>
              <a:ext cx="1973580" cy="523274"/>
            </a:xfrm>
            <a:prstGeom prst="roundRect">
              <a:avLst>
                <a:gd name="adj" fmla="val 4264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動向調査</a:t>
              </a:r>
              <a:br>
                <a:rPr kumimoji="1" lang="en-US" altLang="ja-JP" b="1" dirty="0">
                  <a:solidFill>
                    <a:schemeClr val="tx1"/>
                  </a:solidFill>
                </a:rPr>
              </a:br>
              <a:r>
                <a:rPr kumimoji="1" lang="ja-JP" altLang="en-US" b="1" dirty="0">
                  <a:solidFill>
                    <a:schemeClr val="tx1"/>
                  </a:solidFill>
                </a:rPr>
                <a:t>・競合リサーチ</a:t>
              </a:r>
              <a:endParaRPr kumimoji="1" lang="en-SG" b="1" dirty="0">
                <a:solidFill>
                  <a:schemeClr val="tx1"/>
                </a:solidFill>
              </a:endParaRPr>
            </a:p>
          </p:txBody>
        </p:sp>
        <p:sp>
          <p:nvSpPr>
            <p:cNvPr id="34" name="四角形: 角を丸くする 33">
              <a:extLst>
                <a:ext uri="{FF2B5EF4-FFF2-40B4-BE49-F238E27FC236}">
                  <a16:creationId xmlns:a16="http://schemas.microsoft.com/office/drawing/2014/main" id="{BF4ACEFD-CAD4-B43A-D6FF-2970B5F1135C}"/>
                </a:ext>
              </a:extLst>
            </p:cNvPr>
            <p:cNvSpPr/>
            <p:nvPr/>
          </p:nvSpPr>
          <p:spPr>
            <a:xfrm>
              <a:off x="3590470" y="4588620"/>
              <a:ext cx="1973580" cy="523274"/>
            </a:xfrm>
            <a:prstGeom prst="roundRect">
              <a:avLst>
                <a:gd name="adj" fmla="val 4264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rPr>
                <a:t>KPI</a:t>
              </a:r>
              <a:r>
                <a:rPr kumimoji="1" lang="ja-JP" altLang="en-US" b="1" dirty="0">
                  <a:solidFill>
                    <a:schemeClr val="tx1"/>
                  </a:solidFill>
                </a:rPr>
                <a:t>設定や戦略策定</a:t>
              </a:r>
              <a:endParaRPr kumimoji="1" lang="en-SG" b="1" dirty="0">
                <a:solidFill>
                  <a:schemeClr val="tx1"/>
                </a:solidFill>
              </a:endParaRPr>
            </a:p>
          </p:txBody>
        </p:sp>
        <p:sp>
          <p:nvSpPr>
            <p:cNvPr id="35" name="四角形: 角を丸くする 34">
              <a:extLst>
                <a:ext uri="{FF2B5EF4-FFF2-40B4-BE49-F238E27FC236}">
                  <a16:creationId xmlns:a16="http://schemas.microsoft.com/office/drawing/2014/main" id="{B4CCB278-70B9-C41C-84EA-7F4618D0B90C}"/>
                </a:ext>
              </a:extLst>
            </p:cNvPr>
            <p:cNvSpPr/>
            <p:nvPr/>
          </p:nvSpPr>
          <p:spPr>
            <a:xfrm>
              <a:off x="3590470" y="5263592"/>
              <a:ext cx="1973580" cy="523274"/>
            </a:xfrm>
            <a:prstGeom prst="roundRect">
              <a:avLst>
                <a:gd name="adj" fmla="val 4264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環境／</a:t>
              </a:r>
              <a:r>
                <a:rPr kumimoji="1" lang="en-US" altLang="ja-JP" b="1" dirty="0">
                  <a:solidFill>
                    <a:schemeClr val="tx1"/>
                  </a:solidFill>
                </a:rPr>
                <a:t>CSR</a:t>
              </a:r>
              <a:r>
                <a:rPr kumimoji="1" lang="ja-JP" altLang="en-US" b="1" dirty="0">
                  <a:solidFill>
                    <a:schemeClr val="tx1"/>
                  </a:solidFill>
                </a:rPr>
                <a:t>教育</a:t>
              </a:r>
              <a:endParaRPr kumimoji="1" lang="en-SG" b="1" dirty="0">
                <a:solidFill>
                  <a:schemeClr val="tx1"/>
                </a:solidFill>
              </a:endParaRPr>
            </a:p>
          </p:txBody>
        </p:sp>
      </p:grpSp>
    </p:spTree>
    <p:extLst>
      <p:ext uri="{BB962C8B-B14F-4D97-AF65-F5344CB8AC3E}">
        <p14:creationId xmlns:p14="http://schemas.microsoft.com/office/powerpoint/2010/main" val="4762214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04BC7-9CAE-DBC6-E5E0-55AB47B2AC8F}"/>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4AF2B42B-211D-5ABE-88C8-001CA3665DB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latin typeface="+mn-ea"/>
                <a:ea typeface="+mn-ea"/>
              </a:rPr>
              <a:t>19</a:t>
            </a:fld>
            <a:endParaRPr lang="ja" altLang="en-US">
              <a:latin typeface="+mn-ea"/>
              <a:ea typeface="+mn-ea"/>
            </a:endParaRPr>
          </a:p>
        </p:txBody>
      </p:sp>
      <p:sp>
        <p:nvSpPr>
          <p:cNvPr id="4" name="コンテンツ プレースホルダー 3">
            <a:extLst>
              <a:ext uri="{FF2B5EF4-FFF2-40B4-BE49-F238E27FC236}">
                <a16:creationId xmlns:a16="http://schemas.microsoft.com/office/drawing/2014/main" id="{7497EB09-F491-54E2-95DE-1D8DD77382B8}"/>
              </a:ext>
            </a:extLst>
          </p:cNvPr>
          <p:cNvSpPr>
            <a:spLocks noGrp="1"/>
          </p:cNvSpPr>
          <p:nvPr>
            <p:ph sz="quarter" idx="14"/>
          </p:nvPr>
        </p:nvSpPr>
        <p:spPr/>
        <p:txBody>
          <a:bodyPr/>
          <a:lstStyle/>
          <a:p>
            <a:r>
              <a:rPr kumimoji="1" lang="zh-TW" altLang="en-US" dirty="0"/>
              <a:t>循環事業共創</a:t>
            </a:r>
            <a:r>
              <a:rPr kumimoji="1" lang="ja-JP" altLang="en-US" dirty="0"/>
              <a:t>サービスの</a:t>
            </a:r>
            <a:r>
              <a:rPr kumimoji="1" lang="ja-JP" altLang="en-US" dirty="0">
                <a:latin typeface="+mn-ea"/>
                <a:ea typeface="+mn-ea"/>
              </a:rPr>
              <a:t>支援実績</a:t>
            </a:r>
            <a:endParaRPr kumimoji="1" lang="en-US" dirty="0">
              <a:latin typeface="+mn-ea"/>
              <a:ea typeface="+mn-ea"/>
            </a:endParaRPr>
          </a:p>
        </p:txBody>
      </p:sp>
      <p:sp>
        <p:nvSpPr>
          <p:cNvPr id="5" name="コンテンツ プレースホルダー 11">
            <a:extLst>
              <a:ext uri="{FF2B5EF4-FFF2-40B4-BE49-F238E27FC236}">
                <a16:creationId xmlns:a16="http://schemas.microsoft.com/office/drawing/2014/main" id="{E15DD35C-7855-2A3A-D7CC-0CC21F532B27}"/>
              </a:ext>
            </a:extLst>
          </p:cNvPr>
          <p:cNvSpPr>
            <a:spLocks noGrp="1"/>
          </p:cNvSpPr>
          <p:nvPr>
            <p:ph sz="quarter" idx="11"/>
          </p:nvPr>
        </p:nvSpPr>
        <p:spPr>
          <a:xfrm>
            <a:off x="269988" y="582988"/>
            <a:ext cx="8649894" cy="338554"/>
          </a:xfrm>
        </p:spPr>
        <p:txBody>
          <a:bodyPr/>
          <a:lstStyle/>
          <a:p>
            <a:r>
              <a:rPr lang="ja-JP" altLang="en-US" dirty="0"/>
              <a:t>以下は、過去提供サービスの一部を例示。貴社の課題やリソース状況に応じて必要な支援を実施。</a:t>
            </a:r>
            <a:endParaRPr lang="en-SG" dirty="0"/>
          </a:p>
        </p:txBody>
      </p:sp>
      <p:sp>
        <p:nvSpPr>
          <p:cNvPr id="23" name="四角形: 角を丸くする 22">
            <a:extLst>
              <a:ext uri="{FF2B5EF4-FFF2-40B4-BE49-F238E27FC236}">
                <a16:creationId xmlns:a16="http://schemas.microsoft.com/office/drawing/2014/main" id="{4FF9ED59-CFEB-0328-81AA-15FCE198B98A}"/>
              </a:ext>
            </a:extLst>
          </p:cNvPr>
          <p:cNvSpPr/>
          <p:nvPr/>
        </p:nvSpPr>
        <p:spPr>
          <a:xfrm>
            <a:off x="533554" y="1127760"/>
            <a:ext cx="2468726" cy="41910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accent1">
                    <a:lumMod val="50000"/>
                  </a:schemeClr>
                </a:solidFill>
              </a:rPr>
              <a:t>循環型事業実証支援</a:t>
            </a:r>
            <a:endParaRPr kumimoji="1" lang="en-US" altLang="ja-JP" sz="1600" b="1" dirty="0">
              <a:solidFill>
                <a:schemeClr val="accent1">
                  <a:lumMod val="50000"/>
                </a:schemeClr>
              </a:solidFill>
            </a:endParaRPr>
          </a:p>
        </p:txBody>
      </p:sp>
      <p:sp>
        <p:nvSpPr>
          <p:cNvPr id="26" name="四角形: 角を丸くする 25">
            <a:extLst>
              <a:ext uri="{FF2B5EF4-FFF2-40B4-BE49-F238E27FC236}">
                <a16:creationId xmlns:a16="http://schemas.microsoft.com/office/drawing/2014/main" id="{2C0D2AD1-0B39-F898-2AE2-C92B43FC1356}"/>
              </a:ext>
            </a:extLst>
          </p:cNvPr>
          <p:cNvSpPr/>
          <p:nvPr/>
        </p:nvSpPr>
        <p:spPr>
          <a:xfrm>
            <a:off x="3362024" y="1127760"/>
            <a:ext cx="2468726" cy="41910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accent1">
                    <a:lumMod val="50000"/>
                  </a:schemeClr>
                </a:solidFill>
              </a:rPr>
              <a:t>M&amp;A</a:t>
            </a:r>
            <a:r>
              <a:rPr kumimoji="1" lang="ja-JP" altLang="en-US" sz="1600" b="1" dirty="0">
                <a:solidFill>
                  <a:schemeClr val="accent1">
                    <a:lumMod val="50000"/>
                  </a:schemeClr>
                </a:solidFill>
              </a:rPr>
              <a:t>サポート</a:t>
            </a:r>
            <a:endParaRPr kumimoji="1" lang="en-US" altLang="ja-JP" sz="1600" b="1" dirty="0">
              <a:solidFill>
                <a:schemeClr val="accent1">
                  <a:lumMod val="50000"/>
                </a:schemeClr>
              </a:solidFill>
            </a:endParaRPr>
          </a:p>
        </p:txBody>
      </p:sp>
      <p:sp>
        <p:nvSpPr>
          <p:cNvPr id="31" name="四角形: 角を丸くする 30">
            <a:extLst>
              <a:ext uri="{FF2B5EF4-FFF2-40B4-BE49-F238E27FC236}">
                <a16:creationId xmlns:a16="http://schemas.microsoft.com/office/drawing/2014/main" id="{C9439563-39B1-945D-2B80-FE890D5E9FA3}"/>
              </a:ext>
            </a:extLst>
          </p:cNvPr>
          <p:cNvSpPr/>
          <p:nvPr/>
        </p:nvSpPr>
        <p:spPr>
          <a:xfrm>
            <a:off x="6141722" y="1127760"/>
            <a:ext cx="2468726" cy="41910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accent1">
                    <a:lumMod val="50000"/>
                  </a:schemeClr>
                </a:solidFill>
              </a:rPr>
              <a:t>サステナビリティ経営支援</a:t>
            </a:r>
            <a:endParaRPr kumimoji="1" lang="en-US" altLang="ja-JP" sz="1600" b="1" dirty="0">
              <a:solidFill>
                <a:schemeClr val="accent1">
                  <a:lumMod val="50000"/>
                </a:schemeClr>
              </a:solidFill>
            </a:endParaRPr>
          </a:p>
        </p:txBody>
      </p:sp>
      <p:sp>
        <p:nvSpPr>
          <p:cNvPr id="35" name="二等辺三角形 34">
            <a:extLst>
              <a:ext uri="{FF2B5EF4-FFF2-40B4-BE49-F238E27FC236}">
                <a16:creationId xmlns:a16="http://schemas.microsoft.com/office/drawing/2014/main" id="{49F025E3-AAFA-7C5B-6349-9C6D89D27D8B}"/>
              </a:ext>
            </a:extLst>
          </p:cNvPr>
          <p:cNvSpPr/>
          <p:nvPr/>
        </p:nvSpPr>
        <p:spPr>
          <a:xfrm rot="10800000">
            <a:off x="1112597" y="1737838"/>
            <a:ext cx="1310640" cy="152400"/>
          </a:xfrm>
          <a:prstGeom prst="triangl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sp>
        <p:nvSpPr>
          <p:cNvPr id="36" name="二等辺三角形 35">
            <a:extLst>
              <a:ext uri="{FF2B5EF4-FFF2-40B4-BE49-F238E27FC236}">
                <a16:creationId xmlns:a16="http://schemas.microsoft.com/office/drawing/2014/main" id="{0D351621-CC81-B88C-EE9E-BC7BD9EBAA66}"/>
              </a:ext>
            </a:extLst>
          </p:cNvPr>
          <p:cNvSpPr/>
          <p:nvPr/>
        </p:nvSpPr>
        <p:spPr>
          <a:xfrm rot="10800000">
            <a:off x="3939615" y="1737838"/>
            <a:ext cx="1310640" cy="152400"/>
          </a:xfrm>
          <a:prstGeom prst="triangl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sp>
        <p:nvSpPr>
          <p:cNvPr id="37" name="二等辺三角形 36">
            <a:extLst>
              <a:ext uri="{FF2B5EF4-FFF2-40B4-BE49-F238E27FC236}">
                <a16:creationId xmlns:a16="http://schemas.microsoft.com/office/drawing/2014/main" id="{CC57E68C-2F9F-1A90-4648-BB67191AD948}"/>
              </a:ext>
            </a:extLst>
          </p:cNvPr>
          <p:cNvSpPr/>
          <p:nvPr/>
        </p:nvSpPr>
        <p:spPr>
          <a:xfrm rot="10800000">
            <a:off x="6720764" y="1737838"/>
            <a:ext cx="1310640" cy="152400"/>
          </a:xfrm>
          <a:prstGeom prst="triangl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sp>
        <p:nvSpPr>
          <p:cNvPr id="38" name="四角形: 角を丸くする 37">
            <a:extLst>
              <a:ext uri="{FF2B5EF4-FFF2-40B4-BE49-F238E27FC236}">
                <a16:creationId xmlns:a16="http://schemas.microsoft.com/office/drawing/2014/main" id="{B6F45D5B-F9DA-5668-3E6B-46D71198CDC6}"/>
              </a:ext>
            </a:extLst>
          </p:cNvPr>
          <p:cNvSpPr/>
          <p:nvPr/>
        </p:nvSpPr>
        <p:spPr>
          <a:xfrm>
            <a:off x="533554" y="2043117"/>
            <a:ext cx="2468726" cy="419100"/>
          </a:xfrm>
          <a:prstGeom prst="roundRect">
            <a:avLst>
              <a:gd name="adj" fmla="val 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1600" b="1" dirty="0">
                <a:solidFill>
                  <a:schemeClr val="bg1"/>
                </a:solidFill>
              </a:rPr>
              <a:t>Ⅰ</a:t>
            </a:r>
            <a:r>
              <a:rPr kumimoji="1" lang="ja-JP" altLang="en-US" sz="1600" b="1" dirty="0">
                <a:solidFill>
                  <a:schemeClr val="bg1"/>
                </a:solidFill>
              </a:rPr>
              <a:t>　メーカー</a:t>
            </a:r>
            <a:r>
              <a:rPr kumimoji="1" lang="en-US" altLang="ja-JP" sz="1600" b="1" dirty="0">
                <a:solidFill>
                  <a:schemeClr val="bg1"/>
                </a:solidFill>
              </a:rPr>
              <a:t>A</a:t>
            </a:r>
            <a:r>
              <a:rPr kumimoji="1" lang="ja-JP" altLang="en-US" sz="1600" b="1" dirty="0">
                <a:solidFill>
                  <a:schemeClr val="bg1"/>
                </a:solidFill>
              </a:rPr>
              <a:t>社</a:t>
            </a:r>
            <a:endParaRPr kumimoji="1" lang="en-US" altLang="ja-JP" sz="1600" b="1" dirty="0">
              <a:solidFill>
                <a:schemeClr val="bg1"/>
              </a:solidFill>
            </a:endParaRPr>
          </a:p>
        </p:txBody>
      </p:sp>
      <p:sp>
        <p:nvSpPr>
          <p:cNvPr id="39" name="四角形: 角を丸くする 38">
            <a:extLst>
              <a:ext uri="{FF2B5EF4-FFF2-40B4-BE49-F238E27FC236}">
                <a16:creationId xmlns:a16="http://schemas.microsoft.com/office/drawing/2014/main" id="{4BBBD521-EDDD-0DC0-7E51-954A22745DFE}"/>
              </a:ext>
            </a:extLst>
          </p:cNvPr>
          <p:cNvSpPr/>
          <p:nvPr/>
        </p:nvSpPr>
        <p:spPr>
          <a:xfrm>
            <a:off x="3362024" y="2043117"/>
            <a:ext cx="2468726" cy="419100"/>
          </a:xfrm>
          <a:prstGeom prst="roundRect">
            <a:avLst>
              <a:gd name="adj" fmla="val 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1600" b="1" dirty="0">
                <a:solidFill>
                  <a:schemeClr val="bg1"/>
                </a:solidFill>
              </a:rPr>
              <a:t>Ⅱ</a:t>
            </a:r>
            <a:r>
              <a:rPr kumimoji="1" lang="ja-JP" altLang="en-US" sz="1600" b="1" dirty="0">
                <a:solidFill>
                  <a:schemeClr val="bg1"/>
                </a:solidFill>
              </a:rPr>
              <a:t>　</a:t>
            </a:r>
            <a:r>
              <a:rPr kumimoji="1" lang="en-US" altLang="ja-JP" sz="1600" b="1" dirty="0">
                <a:solidFill>
                  <a:schemeClr val="bg1"/>
                </a:solidFill>
              </a:rPr>
              <a:t> PE</a:t>
            </a:r>
            <a:r>
              <a:rPr kumimoji="1" lang="ja-JP" altLang="en-US" sz="1600" b="1" dirty="0">
                <a:solidFill>
                  <a:schemeClr val="bg1"/>
                </a:solidFill>
              </a:rPr>
              <a:t>ファンド</a:t>
            </a:r>
            <a:r>
              <a:rPr kumimoji="1" lang="en-US" altLang="ja-JP" sz="1600" b="1" dirty="0">
                <a:solidFill>
                  <a:schemeClr val="bg1"/>
                </a:solidFill>
              </a:rPr>
              <a:t>B</a:t>
            </a:r>
            <a:r>
              <a:rPr kumimoji="1" lang="ja-JP" altLang="en-US" sz="1600" b="1" dirty="0">
                <a:solidFill>
                  <a:schemeClr val="bg1"/>
                </a:solidFill>
              </a:rPr>
              <a:t>社　</a:t>
            </a:r>
            <a:endParaRPr kumimoji="1" lang="en-US" altLang="ja-JP" sz="1600" b="1" dirty="0">
              <a:solidFill>
                <a:schemeClr val="bg1"/>
              </a:solidFill>
            </a:endParaRPr>
          </a:p>
        </p:txBody>
      </p:sp>
      <p:sp>
        <p:nvSpPr>
          <p:cNvPr id="40" name="四角形: 角を丸くする 39">
            <a:extLst>
              <a:ext uri="{FF2B5EF4-FFF2-40B4-BE49-F238E27FC236}">
                <a16:creationId xmlns:a16="http://schemas.microsoft.com/office/drawing/2014/main" id="{586CA52E-99BB-C698-3513-4002CF8DFF23}"/>
              </a:ext>
            </a:extLst>
          </p:cNvPr>
          <p:cNvSpPr/>
          <p:nvPr/>
        </p:nvSpPr>
        <p:spPr>
          <a:xfrm>
            <a:off x="6141720" y="2043117"/>
            <a:ext cx="2468726" cy="419100"/>
          </a:xfrm>
          <a:prstGeom prst="roundRect">
            <a:avLst>
              <a:gd name="adj" fmla="val 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1600" b="1" dirty="0">
                <a:solidFill>
                  <a:schemeClr val="bg1"/>
                </a:solidFill>
              </a:rPr>
              <a:t>Ⅲ</a:t>
            </a:r>
            <a:r>
              <a:rPr kumimoji="1" lang="ja-JP" altLang="en-US" sz="1600" b="1" dirty="0">
                <a:solidFill>
                  <a:schemeClr val="bg1"/>
                </a:solidFill>
              </a:rPr>
              <a:t>　大手小売</a:t>
            </a:r>
            <a:r>
              <a:rPr kumimoji="1" lang="en-US" altLang="ja-JP" sz="1600" b="1" dirty="0">
                <a:solidFill>
                  <a:schemeClr val="bg1"/>
                </a:solidFill>
              </a:rPr>
              <a:t>C</a:t>
            </a:r>
            <a:r>
              <a:rPr kumimoji="1" lang="ja-JP" altLang="en-US" sz="1600" b="1" dirty="0">
                <a:solidFill>
                  <a:schemeClr val="bg1"/>
                </a:solidFill>
              </a:rPr>
              <a:t>社</a:t>
            </a:r>
            <a:endParaRPr kumimoji="1" lang="en-US" altLang="ja-JP" sz="1600" b="1" dirty="0">
              <a:solidFill>
                <a:schemeClr val="bg1"/>
              </a:solidFill>
            </a:endParaRPr>
          </a:p>
        </p:txBody>
      </p:sp>
      <p:sp>
        <p:nvSpPr>
          <p:cNvPr id="41" name="四角形: 角を丸くする 40">
            <a:extLst>
              <a:ext uri="{FF2B5EF4-FFF2-40B4-BE49-F238E27FC236}">
                <a16:creationId xmlns:a16="http://schemas.microsoft.com/office/drawing/2014/main" id="{2B4B70D4-F69E-8BF0-7605-5745EA079219}"/>
              </a:ext>
            </a:extLst>
          </p:cNvPr>
          <p:cNvSpPr/>
          <p:nvPr/>
        </p:nvSpPr>
        <p:spPr>
          <a:xfrm>
            <a:off x="533554" y="2447932"/>
            <a:ext cx="2468726" cy="4166227"/>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accent1">
                  <a:lumMod val="50000"/>
                </a:schemeClr>
              </a:solidFill>
            </a:endParaRPr>
          </a:p>
          <a:p>
            <a:pPr algn="ctr"/>
            <a:endParaRPr kumimoji="1" lang="en-US" altLang="ja-JP" sz="1600" b="1" dirty="0">
              <a:solidFill>
                <a:schemeClr val="accent1">
                  <a:lumMod val="50000"/>
                </a:schemeClr>
              </a:solidFill>
            </a:endParaRPr>
          </a:p>
          <a:p>
            <a:pPr algn="ctr"/>
            <a:r>
              <a:rPr kumimoji="1" lang="ja-JP" altLang="en-US" sz="1600" b="1" dirty="0">
                <a:solidFill>
                  <a:schemeClr val="accent1">
                    <a:lumMod val="50000"/>
                  </a:schemeClr>
                </a:solidFill>
              </a:rPr>
              <a:t>循環型事業の</a:t>
            </a:r>
            <a:r>
              <a:rPr kumimoji="1" lang="en-US" altLang="ja-JP" sz="1600" b="1" dirty="0">
                <a:solidFill>
                  <a:schemeClr val="accent1">
                    <a:lumMod val="50000"/>
                  </a:schemeClr>
                </a:solidFill>
              </a:rPr>
              <a:t>Biz</a:t>
            </a:r>
            <a:r>
              <a:rPr kumimoji="1" lang="ja-JP" altLang="en-US" sz="1600" b="1" dirty="0">
                <a:solidFill>
                  <a:schemeClr val="accent1">
                    <a:lumMod val="50000"/>
                  </a:schemeClr>
                </a:solidFill>
              </a:rPr>
              <a:t>モデル</a:t>
            </a:r>
            <a:br>
              <a:rPr kumimoji="1" lang="en-US" altLang="ja-JP" sz="1600" b="1" dirty="0">
                <a:solidFill>
                  <a:schemeClr val="accent1">
                    <a:lumMod val="50000"/>
                  </a:schemeClr>
                </a:solidFill>
              </a:rPr>
            </a:br>
            <a:r>
              <a:rPr kumimoji="1" lang="ja-JP" altLang="en-US" sz="1600" b="1" dirty="0">
                <a:solidFill>
                  <a:schemeClr val="accent1">
                    <a:lumMod val="50000"/>
                  </a:schemeClr>
                </a:solidFill>
              </a:rPr>
              <a:t>・実証プランの策定</a:t>
            </a:r>
            <a:endParaRPr kumimoji="1" lang="en-US" altLang="ja-JP" sz="1600" b="1" dirty="0">
              <a:solidFill>
                <a:schemeClr val="accent1">
                  <a:lumMod val="50000"/>
                </a:schemeClr>
              </a:solidFill>
            </a:endParaRPr>
          </a:p>
          <a:p>
            <a:pPr algn="ctr"/>
            <a:endParaRPr kumimoji="1" lang="en-US" altLang="ja-JP" sz="1600" b="1" dirty="0">
              <a:solidFill>
                <a:schemeClr val="tx1"/>
              </a:solidFill>
            </a:endParaRPr>
          </a:p>
          <a:p>
            <a:pPr algn="ctr"/>
            <a:endParaRPr kumimoji="1" lang="en-US" altLang="ja-JP" sz="16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事業パートナー選定</a:t>
            </a:r>
            <a:endParaRPr kumimoji="1" lang="en-US" altLang="ja-JP" sz="1200" b="1" dirty="0">
              <a:solidFill>
                <a:schemeClr val="tx1"/>
              </a:solidFill>
            </a:endParaRPr>
          </a:p>
          <a:p>
            <a:pPr marL="285750" indent="-285750">
              <a:buFont typeface="Wingdings" panose="05000000000000000000" pitchFamily="2" charset="2"/>
              <a:buChar char="l"/>
            </a:pPr>
            <a:r>
              <a:rPr kumimoji="1" lang="en-US" altLang="ja-JP" sz="1200" b="1" dirty="0">
                <a:solidFill>
                  <a:schemeClr val="tx1"/>
                </a:solidFill>
              </a:rPr>
              <a:t>IoT</a:t>
            </a:r>
            <a:r>
              <a:rPr kumimoji="1" lang="ja-JP" altLang="en-US" sz="1200" b="1" dirty="0">
                <a:solidFill>
                  <a:schemeClr val="tx1"/>
                </a:solidFill>
              </a:rPr>
              <a:t>技術を活用したリサイクルループ構築の検証</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導入ハード（回収</a:t>
            </a:r>
            <a:r>
              <a:rPr kumimoji="1" lang="en-US" altLang="ja-JP" sz="1200" b="1" dirty="0">
                <a:solidFill>
                  <a:schemeClr val="tx1"/>
                </a:solidFill>
              </a:rPr>
              <a:t>BOX</a:t>
            </a:r>
            <a:r>
              <a:rPr kumimoji="1" lang="ja-JP" altLang="en-US" sz="1200" b="1" dirty="0">
                <a:solidFill>
                  <a:schemeClr val="tx1"/>
                </a:solidFill>
              </a:rPr>
              <a:t>）やソフト（アプリケーション）の検討</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実証プラン・モデル案の策定</a:t>
            </a:r>
            <a:endParaRPr kumimoji="1" lang="en-US" altLang="ja-JP" sz="1200" b="1" dirty="0">
              <a:solidFill>
                <a:schemeClr val="tx1"/>
              </a:solidFill>
            </a:endParaRPr>
          </a:p>
        </p:txBody>
      </p:sp>
      <p:sp>
        <p:nvSpPr>
          <p:cNvPr id="42" name="テキスト ボックス 41">
            <a:extLst>
              <a:ext uri="{FF2B5EF4-FFF2-40B4-BE49-F238E27FC236}">
                <a16:creationId xmlns:a16="http://schemas.microsoft.com/office/drawing/2014/main" id="{90CEF2A9-37FE-A3FE-ECD2-6F7CDBCCAC2B}"/>
              </a:ext>
            </a:extLst>
          </p:cNvPr>
          <p:cNvSpPr txBox="1"/>
          <p:nvPr/>
        </p:nvSpPr>
        <p:spPr>
          <a:xfrm>
            <a:off x="655320" y="2583180"/>
            <a:ext cx="2217420" cy="738664"/>
          </a:xfrm>
          <a:prstGeom prst="rect">
            <a:avLst/>
          </a:prstGeom>
          <a:noFill/>
        </p:spPr>
        <p:txBody>
          <a:bodyPr wrap="square" rtlCol="0">
            <a:spAutoFit/>
          </a:bodyPr>
          <a:lstStyle/>
          <a:p>
            <a:r>
              <a:rPr kumimoji="1" lang="ja-JP" altLang="en-US" sz="1050" dirty="0">
                <a:latin typeface="+mn-ea"/>
                <a:ea typeface="+mn-ea"/>
              </a:rPr>
              <a:t>課題認識</a:t>
            </a:r>
            <a:br>
              <a:rPr kumimoji="1" lang="en-US" altLang="ja-JP" sz="1050" dirty="0">
                <a:latin typeface="+mn-ea"/>
                <a:ea typeface="+mn-ea"/>
              </a:rPr>
            </a:br>
            <a:r>
              <a:rPr kumimoji="1" lang="ja-JP" altLang="en-US" sz="1050" dirty="0">
                <a:latin typeface="+mn-ea"/>
                <a:ea typeface="+mn-ea"/>
              </a:rPr>
              <a:t>：サーキュラーエコノミーの対応として、新たなリサイクルループ構築をしたい</a:t>
            </a:r>
            <a:br>
              <a:rPr kumimoji="1" lang="en-US" altLang="ja-JP" sz="1050" dirty="0">
                <a:latin typeface="+mn-ea"/>
                <a:ea typeface="+mn-ea"/>
              </a:rPr>
            </a:br>
            <a:endParaRPr kumimoji="1" lang="en-SG" sz="1050" dirty="0">
              <a:latin typeface="+mn-ea"/>
              <a:ea typeface="+mn-ea"/>
            </a:endParaRPr>
          </a:p>
        </p:txBody>
      </p:sp>
      <p:sp>
        <p:nvSpPr>
          <p:cNvPr id="43" name="四角形: 角を丸くする 42">
            <a:extLst>
              <a:ext uri="{FF2B5EF4-FFF2-40B4-BE49-F238E27FC236}">
                <a16:creationId xmlns:a16="http://schemas.microsoft.com/office/drawing/2014/main" id="{8388D437-96E2-AD98-2D6F-9F44D808F4BA}"/>
              </a:ext>
            </a:extLst>
          </p:cNvPr>
          <p:cNvSpPr/>
          <p:nvPr/>
        </p:nvSpPr>
        <p:spPr>
          <a:xfrm>
            <a:off x="3362024" y="2447932"/>
            <a:ext cx="2468726" cy="4166227"/>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accent1">
                  <a:lumMod val="50000"/>
                </a:schemeClr>
              </a:solidFill>
            </a:endParaRPr>
          </a:p>
          <a:p>
            <a:pPr algn="ctr"/>
            <a:endParaRPr kumimoji="1" lang="en-US" altLang="ja-JP" sz="1600" b="1" dirty="0">
              <a:solidFill>
                <a:schemeClr val="accent1">
                  <a:lumMod val="50000"/>
                </a:schemeClr>
              </a:solidFill>
            </a:endParaRPr>
          </a:p>
          <a:p>
            <a:pPr algn="ctr"/>
            <a:endParaRPr kumimoji="1" lang="en-US" altLang="ja-JP" sz="1600" b="1" dirty="0">
              <a:solidFill>
                <a:schemeClr val="accent1">
                  <a:lumMod val="50000"/>
                </a:schemeClr>
              </a:solidFill>
            </a:endParaRPr>
          </a:p>
          <a:p>
            <a:pPr algn="ctr"/>
            <a:endParaRPr kumimoji="1" lang="en-US" altLang="ja-JP" sz="1600" b="1" dirty="0">
              <a:solidFill>
                <a:schemeClr val="accent1">
                  <a:lumMod val="50000"/>
                </a:schemeClr>
              </a:solidFill>
            </a:endParaRPr>
          </a:p>
          <a:p>
            <a:pPr algn="ctr"/>
            <a:endParaRPr kumimoji="1" lang="en-US" altLang="ja-JP" sz="1600" b="1" dirty="0">
              <a:solidFill>
                <a:schemeClr val="accent1">
                  <a:lumMod val="50000"/>
                </a:schemeClr>
              </a:solidFill>
            </a:endParaRPr>
          </a:p>
          <a:p>
            <a:pPr algn="ctr"/>
            <a:r>
              <a:rPr kumimoji="1" lang="ja-JP" altLang="en-US" sz="1600" b="1" dirty="0">
                <a:solidFill>
                  <a:schemeClr val="accent1">
                    <a:lumMod val="50000"/>
                  </a:schemeClr>
                </a:solidFill>
              </a:rPr>
              <a:t>事業</a:t>
            </a:r>
            <a:r>
              <a:rPr kumimoji="1" lang="en-US" altLang="ja-JP" sz="1600" b="1" dirty="0">
                <a:solidFill>
                  <a:schemeClr val="accent1">
                    <a:lumMod val="50000"/>
                  </a:schemeClr>
                </a:solidFill>
              </a:rPr>
              <a:t>DD</a:t>
            </a:r>
            <a:br>
              <a:rPr kumimoji="1" lang="en-US" altLang="ja-JP" sz="1600" b="1" dirty="0">
                <a:solidFill>
                  <a:schemeClr val="accent1">
                    <a:lumMod val="50000"/>
                  </a:schemeClr>
                </a:solidFill>
              </a:rPr>
            </a:br>
            <a:r>
              <a:rPr kumimoji="1" lang="ja-JP" altLang="en-US" sz="1600" b="1" dirty="0">
                <a:solidFill>
                  <a:schemeClr val="accent1">
                    <a:lumMod val="50000"/>
                  </a:schemeClr>
                </a:solidFill>
              </a:rPr>
              <a:t>＋コンプライアンス診断</a:t>
            </a:r>
            <a:endParaRPr kumimoji="1" lang="en-US" altLang="ja-JP" sz="1600" b="1" dirty="0">
              <a:solidFill>
                <a:schemeClr val="accent1">
                  <a:lumMod val="50000"/>
                </a:schemeClr>
              </a:solidFill>
            </a:endParaRPr>
          </a:p>
          <a:p>
            <a:pPr algn="ctr"/>
            <a:endParaRPr kumimoji="1" lang="en-US" altLang="ja-JP" sz="1600" b="1" dirty="0">
              <a:solidFill>
                <a:schemeClr val="tx1"/>
              </a:solidFill>
            </a:endParaRPr>
          </a:p>
          <a:p>
            <a:r>
              <a:rPr kumimoji="1" lang="en-US" altLang="ja-JP" sz="1200" b="1" dirty="0">
                <a:solidFill>
                  <a:schemeClr val="tx1"/>
                </a:solidFill>
              </a:rPr>
              <a:t>【</a:t>
            </a:r>
            <a:r>
              <a:rPr kumimoji="1" lang="ja-JP" altLang="en-US" sz="1200" b="1" dirty="0">
                <a:solidFill>
                  <a:schemeClr val="tx1"/>
                </a:solidFill>
              </a:rPr>
              <a:t>事業</a:t>
            </a:r>
            <a:r>
              <a:rPr kumimoji="1" lang="en-US" altLang="ja-JP" sz="1200" b="1" dirty="0">
                <a:solidFill>
                  <a:schemeClr val="tx1"/>
                </a:solidFill>
              </a:rPr>
              <a:t>DD】</a:t>
            </a:r>
          </a:p>
          <a:p>
            <a:pPr marL="285750" indent="-285750">
              <a:buFont typeface="Wingdings" panose="05000000000000000000" pitchFamily="2" charset="2"/>
              <a:buChar char="l"/>
            </a:pPr>
            <a:r>
              <a:rPr kumimoji="1" lang="ja-JP" altLang="en-US" sz="1200" b="1" dirty="0">
                <a:solidFill>
                  <a:schemeClr val="tx1"/>
                </a:solidFill>
              </a:rPr>
              <a:t>外部環境（市場／競合）分析</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自社経営状況の分析</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バリューアッププランの策定</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プロジェクション</a:t>
            </a:r>
            <a:endParaRPr kumimoji="1" lang="en-US" altLang="ja-JP" sz="1200" b="1" dirty="0">
              <a:solidFill>
                <a:schemeClr val="tx1"/>
              </a:solidFill>
            </a:endParaRPr>
          </a:p>
          <a:p>
            <a:pPr marL="285750" indent="-285750">
              <a:buFont typeface="Wingdings" panose="05000000000000000000" pitchFamily="2" charset="2"/>
              <a:buChar char="l"/>
            </a:pPr>
            <a:endParaRPr kumimoji="1" lang="en-US" altLang="ja-JP" sz="1200" b="1" dirty="0">
              <a:solidFill>
                <a:schemeClr val="tx1"/>
              </a:solidFill>
            </a:endParaRPr>
          </a:p>
          <a:p>
            <a:r>
              <a:rPr kumimoji="1" lang="en-US" altLang="ja-JP" sz="1200" b="1" dirty="0">
                <a:solidFill>
                  <a:schemeClr val="tx1"/>
                </a:solidFill>
              </a:rPr>
              <a:t>【</a:t>
            </a:r>
            <a:r>
              <a:rPr kumimoji="1" lang="ja-JP" altLang="en-US" sz="1200" b="1" dirty="0">
                <a:solidFill>
                  <a:schemeClr val="tx1"/>
                </a:solidFill>
              </a:rPr>
              <a:t>コンプライアンス診断</a:t>
            </a:r>
            <a:r>
              <a:rPr kumimoji="1" lang="en-US" altLang="ja-JP" sz="1200" b="1" dirty="0">
                <a:solidFill>
                  <a:schemeClr val="tx1"/>
                </a:solidFill>
              </a:rPr>
              <a:t>】</a:t>
            </a:r>
          </a:p>
          <a:p>
            <a:pPr marL="285750" indent="-285750">
              <a:buFont typeface="Wingdings" panose="05000000000000000000" pitchFamily="2" charset="2"/>
              <a:buChar char="l"/>
            </a:pPr>
            <a:r>
              <a:rPr kumimoji="1" lang="ja-JP" altLang="en-US" sz="1200" b="1" dirty="0">
                <a:solidFill>
                  <a:schemeClr val="tx1"/>
                </a:solidFill>
              </a:rPr>
              <a:t>コンプライアンス遵守状況</a:t>
            </a:r>
            <a:br>
              <a:rPr kumimoji="1" lang="en-US" altLang="ja-JP" sz="1200" b="1" dirty="0">
                <a:solidFill>
                  <a:schemeClr val="tx1"/>
                </a:solidFill>
              </a:rPr>
            </a:br>
            <a:r>
              <a:rPr kumimoji="1" lang="ja-JP" altLang="en-US" sz="1200" b="1" dirty="0">
                <a:solidFill>
                  <a:schemeClr val="tx1"/>
                </a:solidFill>
              </a:rPr>
              <a:t>・将来リスクに関する診断</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今後の改善策の提言</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取引先の信用調査</a:t>
            </a:r>
            <a:endParaRPr kumimoji="1" lang="en-US" altLang="ja-JP" sz="1200" b="1" dirty="0">
              <a:solidFill>
                <a:schemeClr val="tx1"/>
              </a:solidFill>
            </a:endParaRPr>
          </a:p>
        </p:txBody>
      </p:sp>
      <p:sp>
        <p:nvSpPr>
          <p:cNvPr id="44" name="四角形: 角を丸くする 43">
            <a:extLst>
              <a:ext uri="{FF2B5EF4-FFF2-40B4-BE49-F238E27FC236}">
                <a16:creationId xmlns:a16="http://schemas.microsoft.com/office/drawing/2014/main" id="{1A6F1EF7-9B95-F372-3D46-785E12094018}"/>
              </a:ext>
            </a:extLst>
          </p:cNvPr>
          <p:cNvSpPr/>
          <p:nvPr/>
        </p:nvSpPr>
        <p:spPr>
          <a:xfrm>
            <a:off x="6141720" y="2447932"/>
            <a:ext cx="2468726" cy="4166227"/>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accent1">
                  <a:lumMod val="50000"/>
                </a:schemeClr>
              </a:solidFill>
            </a:endParaRPr>
          </a:p>
          <a:p>
            <a:pPr algn="ctr"/>
            <a:endParaRPr kumimoji="1" lang="en-US" altLang="ja-JP" sz="1600" b="1" dirty="0">
              <a:solidFill>
                <a:schemeClr val="accent1">
                  <a:lumMod val="50000"/>
                </a:schemeClr>
              </a:solidFill>
            </a:endParaRPr>
          </a:p>
          <a:p>
            <a:pPr algn="ctr"/>
            <a:r>
              <a:rPr kumimoji="1" lang="ja-JP" altLang="en-US" sz="1600" b="1" dirty="0">
                <a:solidFill>
                  <a:schemeClr val="accent1">
                    <a:lumMod val="50000"/>
                  </a:schemeClr>
                </a:solidFill>
              </a:rPr>
              <a:t>海外店舗における</a:t>
            </a:r>
            <a:r>
              <a:rPr kumimoji="1" lang="en-US" altLang="ja-JP" sz="1600" b="1" dirty="0">
                <a:solidFill>
                  <a:schemeClr val="accent1">
                    <a:lumMod val="50000"/>
                  </a:schemeClr>
                </a:solidFill>
              </a:rPr>
              <a:t>RE100</a:t>
            </a:r>
            <a:r>
              <a:rPr kumimoji="1" lang="ja-JP" altLang="en-US" sz="1600" b="1" dirty="0">
                <a:solidFill>
                  <a:schemeClr val="accent1">
                    <a:lumMod val="50000"/>
                  </a:schemeClr>
                </a:solidFill>
              </a:rPr>
              <a:t>達成手法の提言</a:t>
            </a:r>
            <a:endParaRPr kumimoji="1" lang="en-US" altLang="ja-JP" sz="1600" b="1" dirty="0">
              <a:solidFill>
                <a:schemeClr val="accent1">
                  <a:lumMod val="50000"/>
                </a:schemeClr>
              </a:solidFill>
            </a:endParaRPr>
          </a:p>
          <a:p>
            <a:pPr algn="ctr"/>
            <a:endParaRPr kumimoji="1" lang="en-US" altLang="ja-JP" sz="1600" b="1" dirty="0">
              <a:solidFill>
                <a:schemeClr val="accent1">
                  <a:lumMod val="50000"/>
                </a:schemeClr>
              </a:solidFill>
            </a:endParaRPr>
          </a:p>
          <a:p>
            <a:pPr algn="ctr"/>
            <a:endParaRPr kumimoji="1" lang="en-US" altLang="ja-JP" sz="1600" b="1" dirty="0">
              <a:solidFill>
                <a:schemeClr val="tx1"/>
              </a:solidFill>
            </a:endParaRPr>
          </a:p>
          <a:p>
            <a:pPr marL="285750" indent="-285750">
              <a:buFont typeface="Wingdings" panose="05000000000000000000" pitchFamily="2" charset="2"/>
              <a:buChar char="l"/>
            </a:pPr>
            <a:r>
              <a:rPr kumimoji="1" lang="en-US" altLang="ja-JP" sz="1200" b="1" dirty="0">
                <a:solidFill>
                  <a:schemeClr val="tx1"/>
                </a:solidFill>
              </a:rPr>
              <a:t>RE100</a:t>
            </a:r>
            <a:r>
              <a:rPr kumimoji="1" lang="ja-JP" altLang="en-US" sz="1200" b="1" dirty="0">
                <a:solidFill>
                  <a:schemeClr val="tx1"/>
                </a:solidFill>
              </a:rPr>
              <a:t>の達成スキームの整理</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店舗立地各国の電力制度調査</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各国における利用可能スキームとメリット／デメリットの評価</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最適な</a:t>
            </a:r>
            <a:r>
              <a:rPr kumimoji="1" lang="en-US" altLang="ja-JP" sz="1200" b="1" dirty="0">
                <a:solidFill>
                  <a:schemeClr val="tx1"/>
                </a:solidFill>
              </a:rPr>
              <a:t>RE100</a:t>
            </a:r>
            <a:r>
              <a:rPr kumimoji="1" lang="ja-JP" altLang="en-US" sz="1200" b="1" dirty="0">
                <a:solidFill>
                  <a:schemeClr val="tx1"/>
                </a:solidFill>
              </a:rPr>
              <a:t>達成手法と必要なアクションの提案</a:t>
            </a:r>
            <a:endParaRPr kumimoji="1" lang="en-US" altLang="ja-JP" sz="1200" b="1" dirty="0">
              <a:solidFill>
                <a:schemeClr val="tx1"/>
              </a:solidFill>
            </a:endParaRPr>
          </a:p>
        </p:txBody>
      </p:sp>
      <p:sp>
        <p:nvSpPr>
          <p:cNvPr id="45" name="テキスト ボックス 44">
            <a:extLst>
              <a:ext uri="{FF2B5EF4-FFF2-40B4-BE49-F238E27FC236}">
                <a16:creationId xmlns:a16="http://schemas.microsoft.com/office/drawing/2014/main" id="{6A77B00F-F3AA-19C3-A267-5049595DF068}"/>
              </a:ext>
            </a:extLst>
          </p:cNvPr>
          <p:cNvSpPr txBox="1"/>
          <p:nvPr/>
        </p:nvSpPr>
        <p:spPr>
          <a:xfrm>
            <a:off x="3486225" y="2583180"/>
            <a:ext cx="2217420" cy="738664"/>
          </a:xfrm>
          <a:prstGeom prst="rect">
            <a:avLst/>
          </a:prstGeom>
          <a:noFill/>
        </p:spPr>
        <p:txBody>
          <a:bodyPr wrap="square" rtlCol="0">
            <a:spAutoFit/>
          </a:bodyPr>
          <a:lstStyle/>
          <a:p>
            <a:r>
              <a:rPr kumimoji="1" lang="ja-JP" altLang="en-US" sz="1050" dirty="0">
                <a:latin typeface="+mn-ea"/>
                <a:ea typeface="+mn-ea"/>
              </a:rPr>
              <a:t>課題認識</a:t>
            </a:r>
            <a:br>
              <a:rPr kumimoji="1" lang="en-US" altLang="ja-JP" sz="1050" dirty="0">
                <a:latin typeface="+mn-ea"/>
                <a:ea typeface="+mn-ea"/>
              </a:rPr>
            </a:br>
            <a:r>
              <a:rPr kumimoji="1" lang="ja-JP" altLang="en-US" sz="1050" dirty="0">
                <a:latin typeface="+mn-ea"/>
                <a:ea typeface="+mn-ea"/>
              </a:rPr>
              <a:t>：出資先の対象会社の事業性評価を行いたいが、産業廃棄物業界の専門家がいない</a:t>
            </a:r>
            <a:endParaRPr kumimoji="1" lang="en-SG" sz="1050" dirty="0">
              <a:latin typeface="+mn-ea"/>
              <a:ea typeface="+mn-ea"/>
            </a:endParaRPr>
          </a:p>
        </p:txBody>
      </p:sp>
      <p:sp>
        <p:nvSpPr>
          <p:cNvPr id="3" name="テキスト ボックス 2">
            <a:extLst>
              <a:ext uri="{FF2B5EF4-FFF2-40B4-BE49-F238E27FC236}">
                <a16:creationId xmlns:a16="http://schemas.microsoft.com/office/drawing/2014/main" id="{8AA3A43E-AAA2-2141-B7AC-A49F6C75ECEC}"/>
              </a:ext>
            </a:extLst>
          </p:cNvPr>
          <p:cNvSpPr txBox="1"/>
          <p:nvPr/>
        </p:nvSpPr>
        <p:spPr>
          <a:xfrm>
            <a:off x="6267373" y="2583180"/>
            <a:ext cx="2217420" cy="738664"/>
          </a:xfrm>
          <a:prstGeom prst="rect">
            <a:avLst/>
          </a:prstGeom>
          <a:noFill/>
        </p:spPr>
        <p:txBody>
          <a:bodyPr wrap="square" rtlCol="0">
            <a:spAutoFit/>
          </a:bodyPr>
          <a:lstStyle/>
          <a:p>
            <a:r>
              <a:rPr kumimoji="1" lang="ja-JP" altLang="en-US" sz="1050" dirty="0">
                <a:latin typeface="+mn-ea"/>
                <a:ea typeface="+mn-ea"/>
              </a:rPr>
              <a:t>課題認識</a:t>
            </a:r>
            <a:br>
              <a:rPr kumimoji="1" lang="en-US" altLang="ja-JP" sz="1050" dirty="0">
                <a:latin typeface="+mn-ea"/>
                <a:ea typeface="+mn-ea"/>
              </a:rPr>
            </a:br>
            <a:r>
              <a:rPr kumimoji="1" lang="ja-JP" altLang="en-US" sz="1050" dirty="0">
                <a:latin typeface="+mn-ea"/>
                <a:ea typeface="+mn-ea"/>
              </a:rPr>
              <a:t>：国内外店舗での</a:t>
            </a:r>
            <a:r>
              <a:rPr kumimoji="1" lang="en-US" altLang="ja-JP" sz="1050" dirty="0">
                <a:latin typeface="+mn-ea"/>
                <a:ea typeface="+mn-ea"/>
              </a:rPr>
              <a:t>RE100</a:t>
            </a:r>
            <a:r>
              <a:rPr kumimoji="1" lang="ja-JP" altLang="en-US" sz="1050" dirty="0">
                <a:latin typeface="+mn-ea"/>
                <a:ea typeface="+mn-ea"/>
              </a:rPr>
              <a:t>の実現が必要だが、海外での再エネ調達手法がわからない</a:t>
            </a:r>
            <a:endParaRPr kumimoji="1" lang="en-SG" sz="1050" dirty="0">
              <a:latin typeface="+mn-ea"/>
              <a:ea typeface="+mn-ea"/>
            </a:endParaRPr>
          </a:p>
        </p:txBody>
      </p:sp>
    </p:spTree>
    <p:extLst>
      <p:ext uri="{BB962C8B-B14F-4D97-AF65-F5344CB8AC3E}">
        <p14:creationId xmlns:p14="http://schemas.microsoft.com/office/powerpoint/2010/main" val="35433950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2"/>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852F31CF-FD58-4547-EA9A-A27B99D7854F}"/>
              </a:ext>
            </a:extLst>
          </p:cNvPr>
          <p:cNvGraphicFramePr>
            <a:graphicFrameLocks noChangeAspect="1"/>
          </p:cNvGraphicFramePr>
          <p:nvPr>
            <p:custDataLst>
              <p:tags r:id="rId1"/>
            </p:custDataLst>
            <p:extLst>
              <p:ext uri="{D42A27DB-BD31-4B8C-83A1-F6EECF244321}">
                <p14:modId xmlns:p14="http://schemas.microsoft.com/office/powerpoint/2010/main" val="398750790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4" imgW="426" imgH="428" progId="TCLayout.ActiveDocument.1">
                  <p:embed/>
                </p:oleObj>
              </mc:Choice>
              <mc:Fallback>
                <p:oleObj name="think-cellスライド" r:id="rId4" imgW="426" imgH="428"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3" name="Google Shape;43;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latin typeface="Meiryo UI" panose="020B0604030504040204" pitchFamily="50" charset="-128"/>
                <a:ea typeface="Meiryo UI" panose="020B0604030504040204" pitchFamily="50" charset="-128"/>
              </a:rPr>
              <a:t>2</a:t>
            </a:fld>
            <a:endParaRPr>
              <a:latin typeface="Meiryo UI" panose="020B0604030504040204" pitchFamily="50" charset="-128"/>
              <a:ea typeface="Meiryo UI" panose="020B0604030504040204" pitchFamily="50" charset="-128"/>
            </a:endParaRPr>
          </a:p>
        </p:txBody>
      </p:sp>
      <p:sp>
        <p:nvSpPr>
          <p:cNvPr id="44" name="Google Shape;44;p7"/>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latin typeface="Meiryo UI" panose="020B0604030504040204" pitchFamily="50" charset="-128"/>
                <a:ea typeface="Meiryo UI" panose="020B0604030504040204" pitchFamily="50" charset="-128"/>
              </a:rPr>
              <a:t>2</a:t>
            </a:fld>
            <a:endParaRPr>
              <a:latin typeface="Meiryo UI" panose="020B0604030504040204" pitchFamily="50" charset="-128"/>
              <a:ea typeface="Meiryo UI" panose="020B0604030504040204" pitchFamily="50" charset="-128"/>
            </a:endParaRPr>
          </a:p>
        </p:txBody>
      </p:sp>
      <p:sp>
        <p:nvSpPr>
          <p:cNvPr id="45" name="Google Shape;45;p7"/>
          <p:cNvSpPr txBox="1">
            <a:spLocks noGrp="1"/>
          </p:cNvSpPr>
          <p:nvPr>
            <p:ph type="sldNum" idx="4294967295"/>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latin typeface="Meiryo UI" panose="020B0604030504040204" pitchFamily="50" charset="-128"/>
                <a:ea typeface="Meiryo UI" panose="020B0604030504040204" pitchFamily="50" charset="-128"/>
              </a:rPr>
              <a:t>2</a:t>
            </a:fld>
            <a:endParaRPr>
              <a:latin typeface="Meiryo UI" panose="020B0604030504040204" pitchFamily="50" charset="-128"/>
              <a:ea typeface="Meiryo UI" panose="020B0604030504040204" pitchFamily="50" charset="-128"/>
            </a:endParaRPr>
          </a:p>
        </p:txBody>
      </p:sp>
      <p:sp>
        <p:nvSpPr>
          <p:cNvPr id="46" name="Google Shape;46;p7"/>
          <p:cNvSpPr txBox="1"/>
          <p:nvPr/>
        </p:nvSpPr>
        <p:spPr>
          <a:xfrm>
            <a:off x="243840" y="95905"/>
            <a:ext cx="2083800" cy="430857"/>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ja-JP" altLang="en-US" sz="1600" b="1" dirty="0">
                <a:solidFill>
                  <a:schemeClr val="tx1">
                    <a:lumMod val="50000"/>
                    <a:lumOff val="50000"/>
                  </a:schemeClr>
                </a:solidFill>
                <a:latin typeface="Meiryo UI" panose="020B0604030504040204" pitchFamily="50" charset="-128"/>
                <a:ea typeface="Meiryo UI" panose="020B0604030504040204" pitchFamily="50" charset="-128"/>
              </a:rPr>
              <a:t>目次</a:t>
            </a:r>
            <a:endParaRPr sz="1600" b="1" dirty="0">
              <a:solidFill>
                <a:schemeClr val="tx1">
                  <a:lumMod val="50000"/>
                  <a:lumOff val="50000"/>
                </a:schemeClr>
              </a:solidFill>
              <a:latin typeface="Meiryo UI" panose="020B0604030504040204" pitchFamily="50" charset="-128"/>
              <a:ea typeface="Meiryo UI" panose="020B0604030504040204" pitchFamily="50" charset="-128"/>
            </a:endParaRPr>
          </a:p>
        </p:txBody>
      </p:sp>
      <p:pic>
        <p:nvPicPr>
          <p:cNvPr id="6" name="図 5" descr="ロゴ&#10;&#10;自動的に生成された説明">
            <a:extLst>
              <a:ext uri="{FF2B5EF4-FFF2-40B4-BE49-F238E27FC236}">
                <a16:creationId xmlns:a16="http://schemas.microsoft.com/office/drawing/2014/main" id="{AB5D129C-F706-02E0-A2D6-EF8F95E41DBC}"/>
              </a:ext>
            </a:extLst>
          </p:cNvPr>
          <p:cNvPicPr>
            <a:picLocks noChangeAspect="1"/>
          </p:cNvPicPr>
          <p:nvPr/>
        </p:nvPicPr>
        <p:blipFill>
          <a:blip r:embed="rId6"/>
          <a:stretch>
            <a:fillRect/>
          </a:stretch>
        </p:blipFill>
        <p:spPr>
          <a:xfrm>
            <a:off x="7762212" y="115678"/>
            <a:ext cx="1258946" cy="376855"/>
          </a:xfrm>
          <a:prstGeom prst="rect">
            <a:avLst/>
          </a:prstGeom>
        </p:spPr>
      </p:pic>
      <p:sp>
        <p:nvSpPr>
          <p:cNvPr id="2" name="テキスト ボックス 1">
            <a:extLst>
              <a:ext uri="{FF2B5EF4-FFF2-40B4-BE49-F238E27FC236}">
                <a16:creationId xmlns:a16="http://schemas.microsoft.com/office/drawing/2014/main" id="{1A4CABC2-3F92-EC13-AB03-C268FE21FE0D}"/>
              </a:ext>
            </a:extLst>
          </p:cNvPr>
          <p:cNvSpPr txBox="1"/>
          <p:nvPr/>
        </p:nvSpPr>
        <p:spPr>
          <a:xfrm>
            <a:off x="1760220" y="2225248"/>
            <a:ext cx="5897880" cy="1477328"/>
          </a:xfrm>
          <a:prstGeom prst="rect">
            <a:avLst/>
          </a:prstGeom>
          <a:noFill/>
        </p:spPr>
        <p:txBody>
          <a:bodyPr wrap="square" rtlCol="0">
            <a:spAutoFit/>
          </a:bodyPr>
          <a:lstStyle/>
          <a:p>
            <a:r>
              <a:rPr kumimoji="1" lang="ja-JP" altLang="en-US" sz="1800" b="1" dirty="0">
                <a:solidFill>
                  <a:schemeClr val="tx1">
                    <a:lumMod val="50000"/>
                    <a:lumOff val="50000"/>
                  </a:schemeClr>
                </a:solidFill>
              </a:rPr>
              <a:t>０１</a:t>
            </a:r>
            <a:r>
              <a:rPr kumimoji="1" lang="en-US" altLang="ja-JP" sz="1800" b="1" dirty="0"/>
              <a:t>	</a:t>
            </a:r>
            <a:r>
              <a:rPr kumimoji="1" lang="ja-JP" altLang="en-US" sz="1800" b="1" dirty="0"/>
              <a:t>当社の概要のご紹介</a:t>
            </a:r>
            <a:endParaRPr kumimoji="1" lang="en-US" altLang="ja-JP" sz="1800" b="1" dirty="0"/>
          </a:p>
          <a:p>
            <a:endParaRPr kumimoji="1" lang="en-US" sz="1800" b="1" dirty="0"/>
          </a:p>
          <a:p>
            <a:r>
              <a:rPr kumimoji="1" lang="ja-JP" altLang="en-US" sz="1800" b="1" dirty="0">
                <a:solidFill>
                  <a:schemeClr val="tx1">
                    <a:lumMod val="50000"/>
                    <a:lumOff val="50000"/>
                  </a:schemeClr>
                </a:solidFill>
              </a:rPr>
              <a:t>０２</a:t>
            </a:r>
            <a:r>
              <a:rPr kumimoji="1" lang="en-US" altLang="ja-JP" sz="1800" b="1" dirty="0"/>
              <a:t>	</a:t>
            </a:r>
            <a:r>
              <a:rPr kumimoji="1" lang="ja-JP" altLang="en-US" sz="1800" b="1" dirty="0"/>
              <a:t>サービス紹介</a:t>
            </a:r>
            <a:endParaRPr kumimoji="1" lang="en-US" altLang="ja-JP" sz="1800" b="1" dirty="0"/>
          </a:p>
          <a:p>
            <a:endParaRPr kumimoji="1" lang="en-US" sz="1800" b="1" dirty="0"/>
          </a:p>
          <a:p>
            <a:r>
              <a:rPr kumimoji="1" lang="ja-JP" altLang="en-US" sz="1800" b="1" dirty="0">
                <a:solidFill>
                  <a:schemeClr val="tx1">
                    <a:lumMod val="50000"/>
                    <a:lumOff val="50000"/>
                  </a:schemeClr>
                </a:solidFill>
              </a:rPr>
              <a:t>０３</a:t>
            </a:r>
            <a:r>
              <a:rPr kumimoji="1" lang="en-US" altLang="ja-JP" sz="1800" b="1" dirty="0"/>
              <a:t>	</a:t>
            </a:r>
            <a:r>
              <a:rPr kumimoji="1" lang="ja-JP" altLang="en-US" sz="1800" b="1" dirty="0"/>
              <a:t>ご参考資料</a:t>
            </a:r>
            <a:endParaRPr kumimoji="1" lang="en-SG" sz="1800" b="1"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9F3789-ACF4-5BDB-7576-FC708D31763E}"/>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DD4A64EA-4830-A25B-7377-C0CEAD5ABF8F}"/>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latin typeface="+mn-ea"/>
                <a:ea typeface="+mn-ea"/>
              </a:rPr>
              <a:t>20</a:t>
            </a:fld>
            <a:endParaRPr lang="ja" altLang="en-US">
              <a:latin typeface="+mn-ea"/>
              <a:ea typeface="+mn-ea"/>
            </a:endParaRPr>
          </a:p>
        </p:txBody>
      </p:sp>
      <p:sp>
        <p:nvSpPr>
          <p:cNvPr id="74" name="コンテンツ プレースホルダー 73">
            <a:extLst>
              <a:ext uri="{FF2B5EF4-FFF2-40B4-BE49-F238E27FC236}">
                <a16:creationId xmlns:a16="http://schemas.microsoft.com/office/drawing/2014/main" id="{0BA37331-296E-A823-1EA3-7A3EBBAE6FE2}"/>
              </a:ext>
            </a:extLst>
          </p:cNvPr>
          <p:cNvSpPr>
            <a:spLocks noGrp="1"/>
          </p:cNvSpPr>
          <p:nvPr>
            <p:ph sz="quarter" idx="11"/>
          </p:nvPr>
        </p:nvSpPr>
        <p:spPr>
          <a:xfrm>
            <a:off x="202448" y="580947"/>
            <a:ext cx="8781896" cy="294117"/>
          </a:xfrm>
        </p:spPr>
        <p:txBody>
          <a:bodyPr>
            <a:noAutofit/>
          </a:bodyPr>
          <a:lstStyle/>
          <a:p>
            <a:r>
              <a:rPr lang="en-US" altLang="ja-JP" dirty="0">
                <a:latin typeface="+mn-ea"/>
                <a:ea typeface="+mn-ea"/>
              </a:rPr>
              <a:t>IoT</a:t>
            </a:r>
            <a:r>
              <a:rPr lang="ja-JP" altLang="en-US" dirty="0">
                <a:latin typeface="+mn-ea"/>
                <a:ea typeface="+mn-ea"/>
              </a:rPr>
              <a:t>ソリューションを提供するスタートアップとともに、大手金属メーカーと共同での商品のリサイクルループ</a:t>
            </a:r>
            <a:endParaRPr lang="en-US" altLang="ja-JP" dirty="0">
              <a:latin typeface="+mn-ea"/>
              <a:ea typeface="+mn-ea"/>
            </a:endParaRPr>
          </a:p>
          <a:p>
            <a:r>
              <a:rPr lang="ja-JP" altLang="en-US" dirty="0"/>
              <a:t>構築のサポートを実施</a:t>
            </a:r>
            <a:endParaRPr lang="en-US" dirty="0">
              <a:latin typeface="+mn-ea"/>
              <a:ea typeface="+mn-ea"/>
            </a:endParaRPr>
          </a:p>
        </p:txBody>
      </p:sp>
      <p:grpSp>
        <p:nvGrpSpPr>
          <p:cNvPr id="76" name="グループ化 75">
            <a:extLst>
              <a:ext uri="{FF2B5EF4-FFF2-40B4-BE49-F238E27FC236}">
                <a16:creationId xmlns:a16="http://schemas.microsoft.com/office/drawing/2014/main" id="{5974F445-A7C6-AA6B-6755-C97D236E372A}"/>
              </a:ext>
            </a:extLst>
          </p:cNvPr>
          <p:cNvGrpSpPr/>
          <p:nvPr/>
        </p:nvGrpSpPr>
        <p:grpSpPr>
          <a:xfrm>
            <a:off x="-235606" y="1723869"/>
            <a:ext cx="9119678" cy="4218069"/>
            <a:chOff x="-240622" y="1654962"/>
            <a:chExt cx="9458541" cy="4820805"/>
          </a:xfrm>
        </p:grpSpPr>
        <p:pic>
          <p:nvPicPr>
            <p:cNvPr id="77" name="グラフィックス 76" descr="ダンプ トラック 枠線">
              <a:extLst>
                <a:ext uri="{FF2B5EF4-FFF2-40B4-BE49-F238E27FC236}">
                  <a16:creationId xmlns:a16="http://schemas.microsoft.com/office/drawing/2014/main" id="{1C4751AE-E625-FB9D-F894-EEE5DF0E4F0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131659" y="5338696"/>
              <a:ext cx="914400" cy="914400"/>
            </a:xfrm>
            <a:prstGeom prst="rect">
              <a:avLst/>
            </a:prstGeom>
          </p:spPr>
        </p:pic>
        <p:sp>
          <p:nvSpPr>
            <p:cNvPr id="78" name="テキスト ボックス 77">
              <a:extLst>
                <a:ext uri="{FF2B5EF4-FFF2-40B4-BE49-F238E27FC236}">
                  <a16:creationId xmlns:a16="http://schemas.microsoft.com/office/drawing/2014/main" id="{56A520E4-13D2-26C1-986C-EE4FD8ABF623}"/>
                </a:ext>
              </a:extLst>
            </p:cNvPr>
            <p:cNvSpPr txBox="1"/>
            <p:nvPr/>
          </p:nvSpPr>
          <p:spPr>
            <a:xfrm>
              <a:off x="6374354" y="3565163"/>
              <a:ext cx="968016" cy="523220"/>
            </a:xfrm>
            <a:prstGeom prst="rect">
              <a:avLst/>
            </a:prstGeom>
            <a:noFill/>
          </p:spPr>
          <p:txBody>
            <a:bodyPr wrap="square" rtlCol="0">
              <a:spAutoFit/>
            </a:bodyPr>
            <a:lstStyle/>
            <a:p>
              <a:pPr algn="ctr"/>
              <a:r>
                <a:rPr kumimoji="1" lang="en-US" altLang="ja-JP" sz="1200" b="1" dirty="0">
                  <a:solidFill>
                    <a:schemeClr val="accent2"/>
                  </a:solidFill>
                  <a:latin typeface="+mn-ea"/>
                  <a:ea typeface="+mn-ea"/>
                </a:rPr>
                <a:t>IoT</a:t>
              </a:r>
              <a:r>
                <a:rPr kumimoji="1" lang="ja-JP" altLang="en-US" sz="1200" b="1" dirty="0">
                  <a:solidFill>
                    <a:schemeClr val="accent2"/>
                  </a:solidFill>
                  <a:latin typeface="+mn-ea"/>
                  <a:ea typeface="+mn-ea"/>
                </a:rPr>
                <a:t>付属</a:t>
              </a:r>
              <a:br>
                <a:rPr kumimoji="1" lang="en-US" altLang="ja-JP" sz="1200" b="1" dirty="0">
                  <a:solidFill>
                    <a:schemeClr val="accent2"/>
                  </a:solidFill>
                  <a:latin typeface="+mn-ea"/>
                  <a:ea typeface="+mn-ea"/>
                </a:rPr>
              </a:br>
              <a:r>
                <a:rPr kumimoji="1" lang="ja-JP" altLang="en-US" sz="1200" b="1" dirty="0">
                  <a:solidFill>
                    <a:schemeClr val="accent2"/>
                  </a:solidFill>
                  <a:latin typeface="+mn-ea"/>
                  <a:ea typeface="+mn-ea"/>
                </a:rPr>
                <a:t>回収</a:t>
              </a:r>
              <a:r>
                <a:rPr kumimoji="1" lang="en-US" altLang="ja-JP" sz="1200" b="1" dirty="0">
                  <a:solidFill>
                    <a:schemeClr val="accent2"/>
                  </a:solidFill>
                  <a:latin typeface="+mn-ea"/>
                  <a:ea typeface="+mn-ea"/>
                </a:rPr>
                <a:t>BOX</a:t>
              </a:r>
              <a:endParaRPr kumimoji="1" lang="en-SG" sz="1200" b="1" dirty="0">
                <a:solidFill>
                  <a:schemeClr val="accent2"/>
                </a:solidFill>
                <a:latin typeface="+mn-ea"/>
                <a:ea typeface="+mn-ea"/>
              </a:endParaRPr>
            </a:p>
          </p:txBody>
        </p:sp>
        <p:grpSp>
          <p:nvGrpSpPr>
            <p:cNvPr id="79" name="グループ化 78">
              <a:extLst>
                <a:ext uri="{FF2B5EF4-FFF2-40B4-BE49-F238E27FC236}">
                  <a16:creationId xmlns:a16="http://schemas.microsoft.com/office/drawing/2014/main" id="{969065E0-F408-5A8C-19EA-A30BAFF1CD6D}"/>
                </a:ext>
              </a:extLst>
            </p:cNvPr>
            <p:cNvGrpSpPr/>
            <p:nvPr/>
          </p:nvGrpSpPr>
          <p:grpSpPr>
            <a:xfrm>
              <a:off x="1005687" y="1697877"/>
              <a:ext cx="8212232" cy="4777890"/>
              <a:chOff x="885367" y="1818192"/>
              <a:chExt cx="8212232" cy="4777890"/>
            </a:xfrm>
          </p:grpSpPr>
          <p:grpSp>
            <p:nvGrpSpPr>
              <p:cNvPr id="84" name="グループ化 83">
                <a:extLst>
                  <a:ext uri="{FF2B5EF4-FFF2-40B4-BE49-F238E27FC236}">
                    <a16:creationId xmlns:a16="http://schemas.microsoft.com/office/drawing/2014/main" id="{2A5C119C-DDE1-3C3A-43B0-B1D29EAA634E}"/>
                  </a:ext>
                </a:extLst>
              </p:cNvPr>
              <p:cNvGrpSpPr/>
              <p:nvPr/>
            </p:nvGrpSpPr>
            <p:grpSpPr>
              <a:xfrm>
                <a:off x="885367" y="2475978"/>
                <a:ext cx="7823135" cy="3416175"/>
                <a:chOff x="885367" y="3117424"/>
                <a:chExt cx="7823135" cy="2459351"/>
              </a:xfrm>
            </p:grpSpPr>
            <p:grpSp>
              <p:nvGrpSpPr>
                <p:cNvPr id="93" name="グループ化 92">
                  <a:extLst>
                    <a:ext uri="{FF2B5EF4-FFF2-40B4-BE49-F238E27FC236}">
                      <a16:creationId xmlns:a16="http://schemas.microsoft.com/office/drawing/2014/main" id="{9848D8FE-1101-B662-78F4-FCA9E887388D}"/>
                    </a:ext>
                  </a:extLst>
                </p:cNvPr>
                <p:cNvGrpSpPr/>
                <p:nvPr/>
              </p:nvGrpSpPr>
              <p:grpSpPr>
                <a:xfrm>
                  <a:off x="885367" y="3117424"/>
                  <a:ext cx="7823135" cy="2459351"/>
                  <a:chOff x="42426" y="3081914"/>
                  <a:chExt cx="7823135" cy="2459351"/>
                </a:xfrm>
              </p:grpSpPr>
              <p:cxnSp>
                <p:nvCxnSpPr>
                  <p:cNvPr id="101" name="直線矢印コネクタ 100">
                    <a:extLst>
                      <a:ext uri="{FF2B5EF4-FFF2-40B4-BE49-F238E27FC236}">
                        <a16:creationId xmlns:a16="http://schemas.microsoft.com/office/drawing/2014/main" id="{BA1B63A6-FED3-8D68-CC64-836C52FEAFB4}"/>
                      </a:ext>
                    </a:extLst>
                  </p:cNvPr>
                  <p:cNvCxnSpPr>
                    <a:cxnSpLocks/>
                  </p:cNvCxnSpPr>
                  <p:nvPr/>
                </p:nvCxnSpPr>
                <p:spPr>
                  <a:xfrm>
                    <a:off x="2303352" y="3081914"/>
                    <a:ext cx="2086346" cy="1"/>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2" name="直線矢印コネクタ 101">
                    <a:extLst>
                      <a:ext uri="{FF2B5EF4-FFF2-40B4-BE49-F238E27FC236}">
                        <a16:creationId xmlns:a16="http://schemas.microsoft.com/office/drawing/2014/main" id="{10C3A067-5A2E-E2F0-8694-741B23A6E27B}"/>
                      </a:ext>
                    </a:extLst>
                  </p:cNvPr>
                  <p:cNvCxnSpPr>
                    <a:cxnSpLocks/>
                  </p:cNvCxnSpPr>
                  <p:nvPr/>
                </p:nvCxnSpPr>
                <p:spPr>
                  <a:xfrm>
                    <a:off x="5488657" y="3081915"/>
                    <a:ext cx="1827423" cy="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03" name="グラフィックス 102" descr="ごみ 枠線">
                    <a:extLst>
                      <a:ext uri="{FF2B5EF4-FFF2-40B4-BE49-F238E27FC236}">
                        <a16:creationId xmlns:a16="http://schemas.microsoft.com/office/drawing/2014/main" id="{1045011E-66EB-9B1A-387E-A42E9F95270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567073" y="3431090"/>
                    <a:ext cx="598844" cy="598844"/>
                  </a:xfrm>
                  <a:prstGeom prst="rect">
                    <a:avLst/>
                  </a:prstGeom>
                </p:spPr>
              </p:pic>
              <p:cxnSp>
                <p:nvCxnSpPr>
                  <p:cNvPr id="104" name="コネクタ: カギ線 103">
                    <a:extLst>
                      <a:ext uri="{FF2B5EF4-FFF2-40B4-BE49-F238E27FC236}">
                        <a16:creationId xmlns:a16="http://schemas.microsoft.com/office/drawing/2014/main" id="{217A0DF0-3930-20C3-8C32-FDD9B54DD77D}"/>
                      </a:ext>
                    </a:extLst>
                  </p:cNvPr>
                  <p:cNvCxnSpPr>
                    <a:cxnSpLocks/>
                    <a:endCxn id="103" idx="3"/>
                  </p:cNvCxnSpPr>
                  <p:nvPr/>
                </p:nvCxnSpPr>
                <p:spPr>
                  <a:xfrm rot="5400000">
                    <a:off x="6866029" y="2730980"/>
                    <a:ext cx="299421" cy="1699643"/>
                  </a:xfrm>
                  <a:prstGeom prst="bentConnector2">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5" name="コネクタ: カギ線 104">
                    <a:extLst>
                      <a:ext uri="{FF2B5EF4-FFF2-40B4-BE49-F238E27FC236}">
                        <a16:creationId xmlns:a16="http://schemas.microsoft.com/office/drawing/2014/main" id="{B710529F-D9C1-E5AA-39C0-579AC0F2EC9A}"/>
                      </a:ext>
                    </a:extLst>
                  </p:cNvPr>
                  <p:cNvCxnSpPr>
                    <a:cxnSpLocks/>
                    <a:stCxn id="103" idx="1"/>
                  </p:cNvCxnSpPr>
                  <p:nvPr/>
                </p:nvCxnSpPr>
                <p:spPr>
                  <a:xfrm rot="10800000" flipV="1">
                    <a:off x="4160503" y="3730511"/>
                    <a:ext cx="1406571" cy="1810752"/>
                  </a:xfrm>
                  <a:prstGeom prst="bentConnector3">
                    <a:avLst>
                      <a:gd name="adj1" fmla="val 50000"/>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6" name="直線矢印コネクタ 105">
                    <a:extLst>
                      <a:ext uri="{FF2B5EF4-FFF2-40B4-BE49-F238E27FC236}">
                        <a16:creationId xmlns:a16="http://schemas.microsoft.com/office/drawing/2014/main" id="{22F15A1B-920D-E9DC-DEA7-0270B6E2E8A6}"/>
                      </a:ext>
                    </a:extLst>
                  </p:cNvPr>
                  <p:cNvCxnSpPr>
                    <a:cxnSpLocks/>
                  </p:cNvCxnSpPr>
                  <p:nvPr/>
                </p:nvCxnSpPr>
                <p:spPr>
                  <a:xfrm flipH="1">
                    <a:off x="2293147" y="5541265"/>
                    <a:ext cx="768396" cy="0"/>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7" name="テキスト ボックス 106">
                    <a:extLst>
                      <a:ext uri="{FF2B5EF4-FFF2-40B4-BE49-F238E27FC236}">
                        <a16:creationId xmlns:a16="http://schemas.microsoft.com/office/drawing/2014/main" id="{04BC8DD7-F2A7-65BE-B95D-C6D2F7D87A7C}"/>
                      </a:ext>
                    </a:extLst>
                  </p:cNvPr>
                  <p:cNvSpPr txBox="1"/>
                  <p:nvPr/>
                </p:nvSpPr>
                <p:spPr>
                  <a:xfrm>
                    <a:off x="2298971" y="3146067"/>
                    <a:ext cx="2086346" cy="474814"/>
                  </a:xfrm>
                  <a:prstGeom prst="rect">
                    <a:avLst/>
                  </a:prstGeom>
                  <a:noFill/>
                </p:spPr>
                <p:txBody>
                  <a:bodyPr wrap="square" rtlCol="0">
                    <a:spAutoFit/>
                  </a:bodyPr>
                  <a:lstStyle/>
                  <a:p>
                    <a:r>
                      <a:rPr lang="ja-JP" altLang="en-US" sz="1050" dirty="0">
                        <a:latin typeface="+mn-ea"/>
                        <a:ea typeface="+mn-ea"/>
                      </a:rPr>
                      <a:t>サブスクリプションモデルに</a:t>
                    </a:r>
                    <a:br>
                      <a:rPr lang="en-US" altLang="ja-JP" sz="1050" dirty="0">
                        <a:latin typeface="+mn-ea"/>
                        <a:ea typeface="+mn-ea"/>
                      </a:rPr>
                    </a:br>
                    <a:r>
                      <a:rPr lang="ja-JP" altLang="en-US" sz="1050" dirty="0">
                        <a:latin typeface="+mn-ea"/>
                        <a:ea typeface="+mn-ea"/>
                      </a:rPr>
                      <a:t>よるアルミカップの提供</a:t>
                    </a:r>
                    <a:br>
                      <a:rPr lang="en-US" altLang="ja-JP" sz="1050" dirty="0">
                        <a:latin typeface="+mn-ea"/>
                        <a:ea typeface="+mn-ea"/>
                      </a:rPr>
                    </a:br>
                    <a:r>
                      <a:rPr lang="en-US" altLang="ja-JP" sz="1050" dirty="0">
                        <a:latin typeface="+mn-ea"/>
                        <a:ea typeface="+mn-ea"/>
                      </a:rPr>
                      <a:t>※</a:t>
                    </a:r>
                    <a:r>
                      <a:rPr lang="ja-JP" altLang="en-US" sz="1050" dirty="0">
                        <a:latin typeface="+mn-ea"/>
                        <a:ea typeface="+mn-ea"/>
                      </a:rPr>
                      <a:t>現行コスト程度のフィー</a:t>
                    </a:r>
                    <a:endParaRPr kumimoji="1" lang="en-SG" sz="1050" dirty="0">
                      <a:latin typeface="+mn-ea"/>
                      <a:ea typeface="+mn-ea"/>
                    </a:endParaRPr>
                  </a:p>
                </p:txBody>
              </p:sp>
              <p:cxnSp>
                <p:nvCxnSpPr>
                  <p:cNvPr id="108" name="直線矢印コネクタ 107">
                    <a:extLst>
                      <a:ext uri="{FF2B5EF4-FFF2-40B4-BE49-F238E27FC236}">
                        <a16:creationId xmlns:a16="http://schemas.microsoft.com/office/drawing/2014/main" id="{C3C49221-E610-132C-1F2F-EC2367452FF6}"/>
                      </a:ext>
                    </a:extLst>
                  </p:cNvPr>
                  <p:cNvCxnSpPr>
                    <a:cxnSpLocks/>
                  </p:cNvCxnSpPr>
                  <p:nvPr/>
                </p:nvCxnSpPr>
                <p:spPr>
                  <a:xfrm flipV="1">
                    <a:off x="512230" y="4307830"/>
                    <a:ext cx="692163" cy="1"/>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09" name="テキスト ボックス 108">
                    <a:extLst>
                      <a:ext uri="{FF2B5EF4-FFF2-40B4-BE49-F238E27FC236}">
                        <a16:creationId xmlns:a16="http://schemas.microsoft.com/office/drawing/2014/main" id="{030283DC-CBA5-57A5-82F1-67351053E133}"/>
                      </a:ext>
                    </a:extLst>
                  </p:cNvPr>
                  <p:cNvSpPr txBox="1"/>
                  <p:nvPr/>
                </p:nvSpPr>
                <p:spPr>
                  <a:xfrm>
                    <a:off x="42426" y="3828367"/>
                    <a:ext cx="1454164" cy="341865"/>
                  </a:xfrm>
                  <a:prstGeom prst="rect">
                    <a:avLst/>
                  </a:prstGeom>
                  <a:noFill/>
                </p:spPr>
                <p:txBody>
                  <a:bodyPr wrap="square" rtlCol="0">
                    <a:spAutoFit/>
                  </a:bodyPr>
                  <a:lstStyle/>
                  <a:p>
                    <a:pPr algn="ctr"/>
                    <a:r>
                      <a:rPr kumimoji="1" lang="en-US" altLang="ja-JP" sz="1050" dirty="0">
                        <a:latin typeface="+mn-ea"/>
                        <a:ea typeface="+mn-ea"/>
                      </a:rPr>
                      <a:t>IoT</a:t>
                    </a:r>
                    <a:r>
                      <a:rPr kumimoji="1" lang="ja-JP" altLang="en-US" sz="1050" dirty="0">
                        <a:latin typeface="+mn-ea"/>
                        <a:ea typeface="+mn-ea"/>
                      </a:rPr>
                      <a:t>デバイス／</a:t>
                    </a:r>
                    <a:br>
                      <a:rPr kumimoji="1" lang="en-US" altLang="ja-JP" sz="1050" dirty="0">
                        <a:latin typeface="+mn-ea"/>
                        <a:ea typeface="+mn-ea"/>
                      </a:rPr>
                    </a:br>
                    <a:r>
                      <a:rPr kumimoji="1" lang="en-US" altLang="ja-JP" sz="1050" dirty="0">
                        <a:latin typeface="+mn-ea"/>
                        <a:ea typeface="+mn-ea"/>
                      </a:rPr>
                      <a:t>WEB</a:t>
                    </a:r>
                    <a:r>
                      <a:rPr kumimoji="1" lang="ja-JP" altLang="en-US" sz="1050" dirty="0">
                        <a:latin typeface="+mn-ea"/>
                        <a:ea typeface="+mn-ea"/>
                      </a:rPr>
                      <a:t>管理システム</a:t>
                    </a:r>
                    <a:endParaRPr kumimoji="1" lang="en-SG" sz="1050" dirty="0">
                      <a:latin typeface="+mn-ea"/>
                      <a:ea typeface="+mn-ea"/>
                    </a:endParaRPr>
                  </a:p>
                </p:txBody>
              </p:sp>
            </p:grpSp>
            <p:cxnSp>
              <p:nvCxnSpPr>
                <p:cNvPr id="94" name="直線矢印コネクタ 93">
                  <a:extLst>
                    <a:ext uri="{FF2B5EF4-FFF2-40B4-BE49-F238E27FC236}">
                      <a16:creationId xmlns:a16="http://schemas.microsoft.com/office/drawing/2014/main" id="{F3702E92-2B2E-8AA7-714A-8C2ADB5DC57D}"/>
                    </a:ext>
                  </a:extLst>
                </p:cNvPr>
                <p:cNvCxnSpPr>
                  <a:cxnSpLocks/>
                </p:cNvCxnSpPr>
                <p:nvPr/>
              </p:nvCxnSpPr>
              <p:spPr>
                <a:xfrm flipV="1">
                  <a:off x="2586609" y="4784019"/>
                  <a:ext cx="10205" cy="535083"/>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95" name="グラフィックス 94" descr="インターネット 単色塗りつぶし">
                  <a:extLst>
                    <a:ext uri="{FF2B5EF4-FFF2-40B4-BE49-F238E27FC236}">
                      <a16:creationId xmlns:a16="http://schemas.microsoft.com/office/drawing/2014/main" id="{4580B997-EE84-533B-B8DB-C58CDE9F97F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964826" y="3701575"/>
                  <a:ext cx="494799" cy="494799"/>
                </a:xfrm>
                <a:prstGeom prst="rect">
                  <a:avLst/>
                </a:prstGeom>
              </p:spPr>
            </p:pic>
            <p:cxnSp>
              <p:nvCxnSpPr>
                <p:cNvPr id="96" name="直線矢印コネクタ 95">
                  <a:extLst>
                    <a:ext uri="{FF2B5EF4-FFF2-40B4-BE49-F238E27FC236}">
                      <a16:creationId xmlns:a16="http://schemas.microsoft.com/office/drawing/2014/main" id="{9F305BFA-B3A6-02B5-6789-6CCC5CD11016}"/>
                    </a:ext>
                  </a:extLst>
                </p:cNvPr>
                <p:cNvCxnSpPr>
                  <a:cxnSpLocks/>
                  <a:stCxn id="95" idx="3"/>
                </p:cNvCxnSpPr>
                <p:nvPr/>
              </p:nvCxnSpPr>
              <p:spPr>
                <a:xfrm flipV="1">
                  <a:off x="3459625" y="3632861"/>
                  <a:ext cx="2950388" cy="316113"/>
                </a:xfrm>
                <a:prstGeom prst="straightConnector1">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97" name="直線矢印コネクタ 96">
                  <a:extLst>
                    <a:ext uri="{FF2B5EF4-FFF2-40B4-BE49-F238E27FC236}">
                      <a16:creationId xmlns:a16="http://schemas.microsoft.com/office/drawing/2014/main" id="{732BEEA5-6D4F-0F58-AE96-8BC6DFAAABAD}"/>
                    </a:ext>
                  </a:extLst>
                </p:cNvPr>
                <p:cNvCxnSpPr>
                  <a:cxnSpLocks/>
                  <a:stCxn id="95" idx="3"/>
                </p:cNvCxnSpPr>
                <p:nvPr/>
              </p:nvCxnSpPr>
              <p:spPr>
                <a:xfrm>
                  <a:off x="3459625" y="3948975"/>
                  <a:ext cx="994339" cy="1278624"/>
                </a:xfrm>
                <a:prstGeom prst="straightConnector1">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cxnSp>
              <p:nvCxnSpPr>
                <p:cNvPr id="98" name="直線矢印コネクタ 97">
                  <a:extLst>
                    <a:ext uri="{FF2B5EF4-FFF2-40B4-BE49-F238E27FC236}">
                      <a16:creationId xmlns:a16="http://schemas.microsoft.com/office/drawing/2014/main" id="{E2D64F5C-365B-7471-DD60-733FA8654841}"/>
                    </a:ext>
                  </a:extLst>
                </p:cNvPr>
                <p:cNvCxnSpPr>
                  <a:cxnSpLocks/>
                  <a:stCxn id="95" idx="3"/>
                </p:cNvCxnSpPr>
                <p:nvPr/>
              </p:nvCxnSpPr>
              <p:spPr>
                <a:xfrm flipH="1">
                  <a:off x="3169833" y="3948975"/>
                  <a:ext cx="289792" cy="1290736"/>
                </a:xfrm>
                <a:prstGeom prst="straightConnector1">
                  <a:avLst/>
                </a:prstGeom>
                <a:ln w="19050">
                  <a:prstDash val="lgDash"/>
                  <a:tailEnd type="triangle"/>
                </a:ln>
              </p:spPr>
              <p:style>
                <a:lnRef idx="1">
                  <a:schemeClr val="accent1"/>
                </a:lnRef>
                <a:fillRef idx="0">
                  <a:schemeClr val="accent1"/>
                </a:fillRef>
                <a:effectRef idx="0">
                  <a:schemeClr val="accent1"/>
                </a:effectRef>
                <a:fontRef idx="minor">
                  <a:schemeClr val="tx1"/>
                </a:fontRef>
              </p:style>
            </p:cxnSp>
            <p:sp>
              <p:nvSpPr>
                <p:cNvPr id="99" name="テキスト ボックス 98">
                  <a:extLst>
                    <a:ext uri="{FF2B5EF4-FFF2-40B4-BE49-F238E27FC236}">
                      <a16:creationId xmlns:a16="http://schemas.microsoft.com/office/drawing/2014/main" id="{01C07ACD-549F-D96F-B6C9-EFB14AD11ED5}"/>
                    </a:ext>
                  </a:extLst>
                </p:cNvPr>
                <p:cNvSpPr txBox="1"/>
                <p:nvPr/>
              </p:nvSpPr>
              <p:spPr>
                <a:xfrm>
                  <a:off x="3656665" y="3993963"/>
                  <a:ext cx="1306453" cy="341865"/>
                </a:xfrm>
                <a:prstGeom prst="rect">
                  <a:avLst/>
                </a:prstGeom>
                <a:noFill/>
              </p:spPr>
              <p:txBody>
                <a:bodyPr wrap="square" rtlCol="0">
                  <a:spAutoFit/>
                </a:bodyPr>
                <a:lstStyle/>
                <a:p>
                  <a:pPr algn="ctr"/>
                  <a:r>
                    <a:rPr kumimoji="1" lang="ja-JP" altLang="en-US" sz="1050" b="1" dirty="0">
                      <a:solidFill>
                        <a:schemeClr val="accent1"/>
                      </a:solidFill>
                      <a:latin typeface="+mn-ea"/>
                      <a:ea typeface="+mn-ea"/>
                    </a:rPr>
                    <a:t>リアルタイム</a:t>
                  </a:r>
                  <a:br>
                    <a:rPr kumimoji="1" lang="en-US" altLang="ja-JP" sz="1050" b="1" dirty="0">
                      <a:solidFill>
                        <a:schemeClr val="accent1"/>
                      </a:solidFill>
                      <a:latin typeface="+mn-ea"/>
                      <a:ea typeface="+mn-ea"/>
                    </a:rPr>
                  </a:br>
                  <a:r>
                    <a:rPr kumimoji="1" lang="ja-JP" altLang="en-US" sz="1050" b="1" dirty="0">
                      <a:solidFill>
                        <a:schemeClr val="accent1"/>
                      </a:solidFill>
                      <a:latin typeface="+mn-ea"/>
                      <a:ea typeface="+mn-ea"/>
                    </a:rPr>
                    <a:t>監視・指示</a:t>
                  </a:r>
                  <a:endParaRPr kumimoji="1" lang="en-SG" sz="1050" b="1" dirty="0">
                    <a:solidFill>
                      <a:schemeClr val="accent1"/>
                    </a:solidFill>
                    <a:latin typeface="+mn-ea"/>
                    <a:ea typeface="+mn-ea"/>
                  </a:endParaRPr>
                </a:p>
              </p:txBody>
            </p:sp>
            <p:cxnSp>
              <p:nvCxnSpPr>
                <p:cNvPr id="100" name="直線矢印コネクタ 99">
                  <a:extLst>
                    <a:ext uri="{FF2B5EF4-FFF2-40B4-BE49-F238E27FC236}">
                      <a16:creationId xmlns:a16="http://schemas.microsoft.com/office/drawing/2014/main" id="{0659D199-B803-EBE5-B36B-DA4E5CFD93D9}"/>
                    </a:ext>
                  </a:extLst>
                </p:cNvPr>
                <p:cNvCxnSpPr>
                  <a:cxnSpLocks/>
                </p:cNvCxnSpPr>
                <p:nvPr/>
              </p:nvCxnSpPr>
              <p:spPr>
                <a:xfrm flipV="1">
                  <a:off x="2596814" y="3466600"/>
                  <a:ext cx="0" cy="527564"/>
                </a:xfrm>
                <a:prstGeom prst="straightConnector1">
                  <a:avLst/>
                </a:prstGeom>
                <a:ln w="28575">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grpSp>
          <p:pic>
            <p:nvPicPr>
              <p:cNvPr id="85" name="グラフィックス 84" descr="2 人の男性 枠線">
                <a:extLst>
                  <a:ext uri="{FF2B5EF4-FFF2-40B4-BE49-F238E27FC236}">
                    <a16:creationId xmlns:a16="http://schemas.microsoft.com/office/drawing/2014/main" id="{B083B156-A9A8-FDBD-29FF-49C5EB798F8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183199" y="2103766"/>
                <a:ext cx="857236" cy="857236"/>
              </a:xfrm>
              <a:prstGeom prst="rect">
                <a:avLst/>
              </a:prstGeom>
            </p:spPr>
          </p:pic>
          <p:sp>
            <p:nvSpPr>
              <p:cNvPr id="86" name="テキスト ボックス 85">
                <a:extLst>
                  <a:ext uri="{FF2B5EF4-FFF2-40B4-BE49-F238E27FC236}">
                    <a16:creationId xmlns:a16="http://schemas.microsoft.com/office/drawing/2014/main" id="{8A2B07E6-FB62-468F-05B0-F8A736630563}"/>
                  </a:ext>
                </a:extLst>
              </p:cNvPr>
              <p:cNvSpPr txBox="1"/>
              <p:nvPr/>
            </p:nvSpPr>
            <p:spPr>
              <a:xfrm>
                <a:off x="8129583" y="1818192"/>
                <a:ext cx="968016" cy="316580"/>
              </a:xfrm>
              <a:prstGeom prst="rect">
                <a:avLst/>
              </a:prstGeom>
              <a:noFill/>
            </p:spPr>
            <p:txBody>
              <a:bodyPr wrap="square" rtlCol="0">
                <a:spAutoFit/>
              </a:bodyPr>
              <a:lstStyle/>
              <a:p>
                <a:pPr algn="ctr"/>
                <a:r>
                  <a:rPr kumimoji="1" lang="ja-JP" altLang="en-US" sz="1200" b="1" dirty="0">
                    <a:solidFill>
                      <a:schemeClr val="accent2"/>
                    </a:solidFill>
                    <a:latin typeface="+mn-ea"/>
                    <a:ea typeface="+mn-ea"/>
                  </a:rPr>
                  <a:t>消費者</a:t>
                </a:r>
                <a:endParaRPr kumimoji="1" lang="en-SG" sz="1200" b="1" dirty="0">
                  <a:solidFill>
                    <a:schemeClr val="accent2"/>
                  </a:solidFill>
                  <a:latin typeface="+mn-ea"/>
                  <a:ea typeface="+mn-ea"/>
                </a:endParaRPr>
              </a:p>
            </p:txBody>
          </p:sp>
          <p:pic>
            <p:nvPicPr>
              <p:cNvPr id="87" name="図 86" descr="アイコン が含まれている画像&#10;&#10;自動的に生成された説明">
                <a:extLst>
                  <a:ext uri="{FF2B5EF4-FFF2-40B4-BE49-F238E27FC236}">
                    <a16:creationId xmlns:a16="http://schemas.microsoft.com/office/drawing/2014/main" id="{D3735911-D30D-9EC8-F398-3BA466CA3786}"/>
                  </a:ext>
                </a:extLst>
              </p:cNvPr>
              <p:cNvPicPr>
                <a:picLocks noChangeAspect="1"/>
              </p:cNvPicPr>
              <p:nvPr/>
            </p:nvPicPr>
            <p:blipFill>
              <a:blip r:embed="rId10" cstate="print">
                <a:biLevel thresh="75000"/>
                <a:extLst>
                  <a:ext uri="{28A0092B-C50C-407E-A947-70E740481C1C}">
                    <a14:useLocalDpi xmlns:a14="http://schemas.microsoft.com/office/drawing/2010/main" val="0"/>
                  </a:ext>
                </a:extLst>
              </a:blip>
              <a:stretch>
                <a:fillRect/>
              </a:stretch>
            </p:blipFill>
            <p:spPr>
              <a:xfrm>
                <a:off x="5376416" y="2100441"/>
                <a:ext cx="798225" cy="798225"/>
              </a:xfrm>
              <a:prstGeom prst="rect">
                <a:avLst/>
              </a:prstGeom>
            </p:spPr>
          </p:pic>
          <p:sp>
            <p:nvSpPr>
              <p:cNvPr id="88" name="テキスト ボックス 87">
                <a:extLst>
                  <a:ext uri="{FF2B5EF4-FFF2-40B4-BE49-F238E27FC236}">
                    <a16:creationId xmlns:a16="http://schemas.microsoft.com/office/drawing/2014/main" id="{ECDFB330-8E48-CC18-DD30-617C5CB6D60C}"/>
                  </a:ext>
                </a:extLst>
              </p:cNvPr>
              <p:cNvSpPr txBox="1"/>
              <p:nvPr/>
            </p:nvSpPr>
            <p:spPr>
              <a:xfrm>
                <a:off x="5298112" y="1818192"/>
                <a:ext cx="968016" cy="316580"/>
              </a:xfrm>
              <a:prstGeom prst="rect">
                <a:avLst/>
              </a:prstGeom>
              <a:noFill/>
            </p:spPr>
            <p:txBody>
              <a:bodyPr wrap="square" rtlCol="0">
                <a:spAutoFit/>
              </a:bodyPr>
              <a:lstStyle/>
              <a:p>
                <a:pPr algn="ctr"/>
                <a:r>
                  <a:rPr lang="ja-JP" altLang="en-US" sz="1200" b="1" dirty="0">
                    <a:solidFill>
                      <a:schemeClr val="accent2"/>
                    </a:solidFill>
                    <a:latin typeface="+mn-ea"/>
                    <a:ea typeface="+mn-ea"/>
                  </a:rPr>
                  <a:t>商業施設</a:t>
                </a:r>
                <a:endParaRPr kumimoji="1" lang="en-SG" sz="1200" b="1" dirty="0">
                  <a:solidFill>
                    <a:schemeClr val="accent2"/>
                  </a:solidFill>
                  <a:latin typeface="+mn-ea"/>
                  <a:ea typeface="+mn-ea"/>
                </a:endParaRPr>
              </a:p>
            </p:txBody>
          </p:sp>
          <p:pic>
            <p:nvPicPr>
              <p:cNvPr id="89" name="グラフィックス 88" descr="工場 枠線">
                <a:extLst>
                  <a:ext uri="{FF2B5EF4-FFF2-40B4-BE49-F238E27FC236}">
                    <a16:creationId xmlns:a16="http://schemas.microsoft.com/office/drawing/2014/main" id="{33CF3A5D-F51A-0D27-B483-C203AC9FDA0F}"/>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49275" y="2032395"/>
                <a:ext cx="914400" cy="914400"/>
              </a:xfrm>
              <a:prstGeom prst="rect">
                <a:avLst/>
              </a:prstGeom>
            </p:spPr>
          </p:pic>
          <p:pic>
            <p:nvPicPr>
              <p:cNvPr id="90" name="グラフィックス 89" descr="工場 枠線">
                <a:extLst>
                  <a:ext uri="{FF2B5EF4-FFF2-40B4-BE49-F238E27FC236}">
                    <a16:creationId xmlns:a16="http://schemas.microsoft.com/office/drawing/2014/main" id="{7436461A-4329-A25A-3BCC-A4143CF788A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137243" y="5404989"/>
                <a:ext cx="914400" cy="914400"/>
              </a:xfrm>
              <a:prstGeom prst="rect">
                <a:avLst/>
              </a:prstGeom>
            </p:spPr>
          </p:pic>
          <p:sp>
            <p:nvSpPr>
              <p:cNvPr id="91" name="テキスト ボックス 90">
                <a:extLst>
                  <a:ext uri="{FF2B5EF4-FFF2-40B4-BE49-F238E27FC236}">
                    <a16:creationId xmlns:a16="http://schemas.microsoft.com/office/drawing/2014/main" id="{4AFEB4C6-5E4F-E6A9-B3D5-D9F3EB252829}"/>
                  </a:ext>
                </a:extLst>
              </p:cNvPr>
              <p:cNvSpPr txBox="1"/>
              <p:nvPr/>
            </p:nvSpPr>
            <p:spPr>
              <a:xfrm>
                <a:off x="3888442" y="6279502"/>
                <a:ext cx="1152271" cy="316580"/>
              </a:xfrm>
              <a:prstGeom prst="rect">
                <a:avLst/>
              </a:prstGeom>
              <a:noFill/>
            </p:spPr>
            <p:txBody>
              <a:bodyPr wrap="square" rtlCol="0">
                <a:spAutoFit/>
              </a:bodyPr>
              <a:lstStyle/>
              <a:p>
                <a:pPr algn="ctr"/>
                <a:r>
                  <a:rPr lang="ja-JP" altLang="en-US" sz="1200" b="1" dirty="0">
                    <a:solidFill>
                      <a:schemeClr val="accent2"/>
                    </a:solidFill>
                    <a:latin typeface="+mn-ea"/>
                    <a:ea typeface="+mn-ea"/>
                  </a:rPr>
                  <a:t>運搬事業者</a:t>
                </a:r>
                <a:endParaRPr kumimoji="1" lang="en-SG" sz="1200" b="1" dirty="0">
                  <a:solidFill>
                    <a:schemeClr val="accent2"/>
                  </a:solidFill>
                  <a:latin typeface="+mn-ea"/>
                  <a:ea typeface="+mn-ea"/>
                </a:endParaRPr>
              </a:p>
            </p:txBody>
          </p:sp>
          <p:sp>
            <p:nvSpPr>
              <p:cNvPr id="92" name="テキスト ボックス 91">
                <a:extLst>
                  <a:ext uri="{FF2B5EF4-FFF2-40B4-BE49-F238E27FC236}">
                    <a16:creationId xmlns:a16="http://schemas.microsoft.com/office/drawing/2014/main" id="{9B9B996B-4B85-0E78-DA25-938649973B4B}"/>
                  </a:ext>
                </a:extLst>
              </p:cNvPr>
              <p:cNvSpPr txBox="1"/>
              <p:nvPr/>
            </p:nvSpPr>
            <p:spPr>
              <a:xfrm>
                <a:off x="2018307" y="6279502"/>
                <a:ext cx="1152271" cy="316580"/>
              </a:xfrm>
              <a:prstGeom prst="rect">
                <a:avLst/>
              </a:prstGeom>
              <a:noFill/>
            </p:spPr>
            <p:txBody>
              <a:bodyPr wrap="square" rtlCol="0">
                <a:spAutoFit/>
              </a:bodyPr>
              <a:lstStyle/>
              <a:p>
                <a:pPr algn="ctr"/>
                <a:r>
                  <a:rPr kumimoji="1" lang="ja-JP" altLang="en-US" sz="1200" b="1" dirty="0">
                    <a:solidFill>
                      <a:schemeClr val="accent2"/>
                    </a:solidFill>
                    <a:latin typeface="+mn-ea"/>
                    <a:ea typeface="+mn-ea"/>
                  </a:rPr>
                  <a:t>再生地金</a:t>
                </a:r>
                <a:endParaRPr kumimoji="1" lang="en-SG" sz="1200" b="1" dirty="0">
                  <a:solidFill>
                    <a:schemeClr val="accent2"/>
                  </a:solidFill>
                  <a:latin typeface="+mn-ea"/>
                  <a:ea typeface="+mn-ea"/>
                </a:endParaRPr>
              </a:p>
            </p:txBody>
          </p:sp>
        </p:grpSp>
        <p:pic>
          <p:nvPicPr>
            <p:cNvPr id="80" name="グラフィックス 79" descr="工場 単色塗りつぶし">
              <a:extLst>
                <a:ext uri="{FF2B5EF4-FFF2-40B4-BE49-F238E27FC236}">
                  <a16:creationId xmlns:a16="http://schemas.microsoft.com/office/drawing/2014/main" id="{CC4B4E14-E89E-4334-6147-1CE2BB51C70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302764" y="3363896"/>
              <a:ext cx="914400" cy="914400"/>
            </a:xfrm>
            <a:prstGeom prst="rect">
              <a:avLst/>
            </a:prstGeom>
          </p:spPr>
        </p:pic>
        <p:sp>
          <p:nvSpPr>
            <p:cNvPr id="81" name="テキスト ボックス 80">
              <a:extLst>
                <a:ext uri="{FF2B5EF4-FFF2-40B4-BE49-F238E27FC236}">
                  <a16:creationId xmlns:a16="http://schemas.microsoft.com/office/drawing/2014/main" id="{77923D38-D74C-953D-2468-246932585A58}"/>
                </a:ext>
              </a:extLst>
            </p:cNvPr>
            <p:cNvSpPr txBox="1"/>
            <p:nvPr/>
          </p:nvSpPr>
          <p:spPr>
            <a:xfrm>
              <a:off x="2095230" y="4193480"/>
              <a:ext cx="1306453" cy="290199"/>
            </a:xfrm>
            <a:prstGeom prst="rect">
              <a:avLst/>
            </a:prstGeom>
            <a:noFill/>
          </p:spPr>
          <p:txBody>
            <a:bodyPr wrap="square" rtlCol="0">
              <a:spAutoFit/>
            </a:bodyPr>
            <a:lstStyle/>
            <a:p>
              <a:pPr algn="ctr"/>
              <a:r>
                <a:rPr lang="ja-JP" altLang="en-US" sz="1050" b="1" dirty="0">
                  <a:solidFill>
                    <a:schemeClr val="accent1"/>
                  </a:solidFill>
                  <a:latin typeface="+mn-ea"/>
                  <a:ea typeface="+mn-ea"/>
                </a:rPr>
                <a:t>金属メーカー</a:t>
              </a:r>
              <a:endParaRPr kumimoji="1" lang="en-SG" sz="1050" b="1" dirty="0">
                <a:solidFill>
                  <a:schemeClr val="accent1"/>
                </a:solidFill>
                <a:latin typeface="+mn-ea"/>
                <a:ea typeface="+mn-ea"/>
              </a:endParaRPr>
            </a:p>
          </p:txBody>
        </p:sp>
        <p:sp>
          <p:nvSpPr>
            <p:cNvPr id="82" name="テキスト ボックス 81">
              <a:extLst>
                <a:ext uri="{FF2B5EF4-FFF2-40B4-BE49-F238E27FC236}">
                  <a16:creationId xmlns:a16="http://schemas.microsoft.com/office/drawing/2014/main" id="{654A73DA-6937-AC76-7B34-9267EC84C11C}"/>
                </a:ext>
              </a:extLst>
            </p:cNvPr>
            <p:cNvSpPr txBox="1"/>
            <p:nvPr/>
          </p:nvSpPr>
          <p:spPr>
            <a:xfrm>
              <a:off x="1690639" y="1654962"/>
              <a:ext cx="2086346" cy="316580"/>
            </a:xfrm>
            <a:prstGeom prst="rect">
              <a:avLst/>
            </a:prstGeom>
            <a:noFill/>
          </p:spPr>
          <p:txBody>
            <a:bodyPr wrap="square" rtlCol="0">
              <a:spAutoFit/>
            </a:bodyPr>
            <a:lstStyle/>
            <a:p>
              <a:pPr algn="ctr"/>
              <a:r>
                <a:rPr kumimoji="1" lang="ja-JP" altLang="en-US" sz="1200" b="1" dirty="0">
                  <a:solidFill>
                    <a:schemeClr val="accent2"/>
                  </a:solidFill>
                  <a:latin typeface="+mn-ea"/>
                  <a:ea typeface="+mn-ea"/>
                </a:rPr>
                <a:t>協力メーカー</a:t>
              </a:r>
              <a:endParaRPr kumimoji="1" lang="en-SG" sz="1200" b="1" dirty="0">
                <a:solidFill>
                  <a:schemeClr val="accent2"/>
                </a:solidFill>
                <a:latin typeface="+mn-ea"/>
                <a:ea typeface="+mn-ea"/>
              </a:endParaRPr>
            </a:p>
          </p:txBody>
        </p:sp>
        <p:sp>
          <p:nvSpPr>
            <p:cNvPr id="9" name="テキスト ボックス 8">
              <a:extLst>
                <a:ext uri="{FF2B5EF4-FFF2-40B4-BE49-F238E27FC236}">
                  <a16:creationId xmlns:a16="http://schemas.microsoft.com/office/drawing/2014/main" id="{477CE39B-6D1D-2F31-3B2B-D888B054BDD8}"/>
                </a:ext>
              </a:extLst>
            </p:cNvPr>
            <p:cNvSpPr txBox="1"/>
            <p:nvPr/>
          </p:nvSpPr>
          <p:spPr>
            <a:xfrm>
              <a:off x="-240622" y="4575381"/>
              <a:ext cx="2086346" cy="316580"/>
            </a:xfrm>
            <a:prstGeom prst="rect">
              <a:avLst/>
            </a:prstGeom>
            <a:noFill/>
          </p:spPr>
          <p:txBody>
            <a:bodyPr wrap="square" rtlCol="0">
              <a:spAutoFit/>
            </a:bodyPr>
            <a:lstStyle/>
            <a:p>
              <a:pPr algn="ctr"/>
              <a:r>
                <a:rPr kumimoji="1" lang="en-US" altLang="ja-JP" sz="1200" b="1" dirty="0">
                  <a:solidFill>
                    <a:schemeClr val="accent2"/>
                  </a:solidFill>
                  <a:latin typeface="+mn-ea"/>
                  <a:ea typeface="+mn-ea"/>
                </a:rPr>
                <a:t>IoT</a:t>
              </a:r>
              <a:r>
                <a:rPr kumimoji="1" lang="ja-JP" altLang="en-US" sz="1200" b="1" dirty="0">
                  <a:solidFill>
                    <a:schemeClr val="accent2"/>
                  </a:solidFill>
                  <a:latin typeface="+mn-ea"/>
                  <a:ea typeface="+mn-ea"/>
                </a:rPr>
                <a:t>スタートアップ</a:t>
              </a:r>
              <a:endParaRPr kumimoji="1" lang="en-SG" sz="1200" b="1" dirty="0">
                <a:solidFill>
                  <a:schemeClr val="accent2"/>
                </a:solidFill>
                <a:latin typeface="+mn-ea"/>
                <a:ea typeface="+mn-ea"/>
              </a:endParaRPr>
            </a:p>
          </p:txBody>
        </p:sp>
      </p:grpSp>
      <p:sp>
        <p:nvSpPr>
          <p:cNvPr id="5" name="コンテンツ プレースホルダー 3">
            <a:extLst>
              <a:ext uri="{FF2B5EF4-FFF2-40B4-BE49-F238E27FC236}">
                <a16:creationId xmlns:a16="http://schemas.microsoft.com/office/drawing/2014/main" id="{4B1964AC-98CD-7FA7-B23F-5E35DD4CEFC8}"/>
              </a:ext>
            </a:extLst>
          </p:cNvPr>
          <p:cNvSpPr>
            <a:spLocks noGrp="1"/>
          </p:cNvSpPr>
          <p:nvPr>
            <p:ph sz="quarter" idx="14"/>
          </p:nvPr>
        </p:nvSpPr>
        <p:spPr>
          <a:xfrm>
            <a:off x="-750" y="136781"/>
            <a:ext cx="5448300" cy="296615"/>
          </a:xfrm>
        </p:spPr>
        <p:txBody>
          <a:bodyPr/>
          <a:lstStyle/>
          <a:p>
            <a:r>
              <a:rPr kumimoji="1" lang="zh-TW" altLang="en-US" dirty="0"/>
              <a:t>循環事業共創</a:t>
            </a:r>
            <a:r>
              <a:rPr kumimoji="1" lang="ja-JP" altLang="en-US" dirty="0"/>
              <a:t>サービスの</a:t>
            </a:r>
            <a:r>
              <a:rPr kumimoji="1" lang="ja-JP" altLang="en-US" dirty="0">
                <a:latin typeface="+mn-ea"/>
                <a:ea typeface="+mn-ea"/>
              </a:rPr>
              <a:t>支援事例</a:t>
            </a:r>
            <a:endParaRPr kumimoji="1" lang="en-US" dirty="0">
              <a:latin typeface="+mn-ea"/>
              <a:ea typeface="+mn-ea"/>
            </a:endParaRPr>
          </a:p>
        </p:txBody>
      </p:sp>
      <p:pic>
        <p:nvPicPr>
          <p:cNvPr id="8" name="グラフィックス 7" descr="モノのインターネット 枠線">
            <a:extLst>
              <a:ext uri="{FF2B5EF4-FFF2-40B4-BE49-F238E27FC236}">
                <a16:creationId xmlns:a16="http://schemas.microsoft.com/office/drawing/2014/main" id="{B209AC84-4E3D-5265-96B5-9D2FD3812ABD}"/>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258995" y="3336019"/>
            <a:ext cx="914400" cy="914400"/>
          </a:xfrm>
          <a:prstGeom prst="rect">
            <a:avLst/>
          </a:prstGeom>
        </p:spPr>
      </p:pic>
    </p:spTree>
    <p:extLst>
      <p:ext uri="{BB962C8B-B14F-4D97-AF65-F5344CB8AC3E}">
        <p14:creationId xmlns:p14="http://schemas.microsoft.com/office/powerpoint/2010/main" val="5901459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AC37B7-796A-09C6-670E-BA7C197DE7B8}"/>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3FD71439-B082-E443-A433-A7B367E817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latin typeface="+mn-ea"/>
                <a:ea typeface="+mn-ea"/>
              </a:rPr>
              <a:t>21</a:t>
            </a:fld>
            <a:endParaRPr lang="ja" altLang="en-US">
              <a:latin typeface="+mn-ea"/>
              <a:ea typeface="+mn-ea"/>
            </a:endParaRPr>
          </a:p>
        </p:txBody>
      </p:sp>
      <p:sp>
        <p:nvSpPr>
          <p:cNvPr id="6" name="コンテンツ プレースホルダー 3">
            <a:extLst>
              <a:ext uri="{FF2B5EF4-FFF2-40B4-BE49-F238E27FC236}">
                <a16:creationId xmlns:a16="http://schemas.microsoft.com/office/drawing/2014/main" id="{7EE4AD00-A18F-B6FF-C78A-299260B62122}"/>
              </a:ext>
            </a:extLst>
          </p:cNvPr>
          <p:cNvSpPr>
            <a:spLocks noGrp="1"/>
          </p:cNvSpPr>
          <p:nvPr>
            <p:ph sz="quarter" idx="14"/>
          </p:nvPr>
        </p:nvSpPr>
        <p:spPr>
          <a:xfrm>
            <a:off x="1" y="100921"/>
            <a:ext cx="7525264" cy="397536"/>
          </a:xfrm>
        </p:spPr>
        <p:txBody>
          <a:bodyPr/>
          <a:lstStyle/>
          <a:p>
            <a:r>
              <a:rPr kumimoji="1" lang="ja-JP" altLang="en-US" dirty="0"/>
              <a:t>その他コンサルティング支援実績</a:t>
            </a:r>
            <a:endParaRPr kumimoji="1" lang="en-US" altLang="ja-JP" dirty="0">
              <a:latin typeface="+mn-ea"/>
            </a:endParaRPr>
          </a:p>
        </p:txBody>
      </p:sp>
      <p:sp>
        <p:nvSpPr>
          <p:cNvPr id="74" name="コンテンツ プレースホルダー 73">
            <a:extLst>
              <a:ext uri="{FF2B5EF4-FFF2-40B4-BE49-F238E27FC236}">
                <a16:creationId xmlns:a16="http://schemas.microsoft.com/office/drawing/2014/main" id="{27BAD465-1361-7705-4DDF-03E4CD21FCAC}"/>
              </a:ext>
            </a:extLst>
          </p:cNvPr>
          <p:cNvSpPr>
            <a:spLocks noGrp="1"/>
          </p:cNvSpPr>
          <p:nvPr>
            <p:ph sz="quarter" idx="11"/>
          </p:nvPr>
        </p:nvSpPr>
        <p:spPr>
          <a:xfrm>
            <a:off x="202448" y="588567"/>
            <a:ext cx="8781896" cy="294117"/>
          </a:xfrm>
        </p:spPr>
        <p:txBody>
          <a:bodyPr>
            <a:noAutofit/>
          </a:bodyPr>
          <a:lstStyle/>
          <a:p>
            <a:r>
              <a:rPr lang="ja-JP" altLang="en-US" dirty="0">
                <a:latin typeface="+mn-ea"/>
                <a:ea typeface="+mn-ea"/>
              </a:rPr>
              <a:t>環境関連の業界において、事業性評価・戦略策定、海外展開、</a:t>
            </a:r>
            <a:r>
              <a:rPr lang="en-US" altLang="ja-JP" dirty="0">
                <a:latin typeface="+mn-ea"/>
                <a:ea typeface="+mn-ea"/>
              </a:rPr>
              <a:t>M&amp;A</a:t>
            </a:r>
            <a:r>
              <a:rPr lang="ja-JP" altLang="en-US" dirty="0">
                <a:latin typeface="+mn-ea"/>
                <a:ea typeface="+mn-ea"/>
              </a:rPr>
              <a:t>を中心に支援実績を有する</a:t>
            </a:r>
            <a:endParaRPr lang="en-US" dirty="0">
              <a:latin typeface="+mn-ea"/>
              <a:ea typeface="+mn-ea"/>
            </a:endParaRPr>
          </a:p>
        </p:txBody>
      </p:sp>
      <p:graphicFrame>
        <p:nvGraphicFramePr>
          <p:cNvPr id="3" name="コンテンツ プレースホルダー 16">
            <a:extLst>
              <a:ext uri="{FF2B5EF4-FFF2-40B4-BE49-F238E27FC236}">
                <a16:creationId xmlns:a16="http://schemas.microsoft.com/office/drawing/2014/main" id="{5F1604B3-02D2-18C6-B588-A525AF30DC6F}"/>
              </a:ext>
            </a:extLst>
          </p:cNvPr>
          <p:cNvGraphicFramePr>
            <a:graphicFrameLocks/>
          </p:cNvGraphicFramePr>
          <p:nvPr/>
        </p:nvGraphicFramePr>
        <p:xfrm>
          <a:off x="587564" y="1358825"/>
          <a:ext cx="8083996" cy="1371600"/>
        </p:xfrm>
        <a:graphic>
          <a:graphicData uri="http://schemas.openxmlformats.org/drawingml/2006/table">
            <a:tbl>
              <a:tblPr>
                <a:tableStyleId>{5C22544A-7EE6-4342-B048-85BDC9FD1C3A}</a:tableStyleId>
              </a:tblPr>
              <a:tblGrid>
                <a:gridCol w="6363342">
                  <a:extLst>
                    <a:ext uri="{9D8B030D-6E8A-4147-A177-3AD203B41FA5}">
                      <a16:colId xmlns:a16="http://schemas.microsoft.com/office/drawing/2014/main" val="3092727838"/>
                    </a:ext>
                  </a:extLst>
                </a:gridCol>
                <a:gridCol w="1720654">
                  <a:extLst>
                    <a:ext uri="{9D8B030D-6E8A-4147-A177-3AD203B41FA5}">
                      <a16:colId xmlns:a16="http://schemas.microsoft.com/office/drawing/2014/main" val="523947290"/>
                    </a:ext>
                  </a:extLst>
                </a:gridCol>
              </a:tblGrid>
              <a:tr h="128023">
                <a:tc>
                  <a:txBody>
                    <a:bodyPr/>
                    <a:lstStyle/>
                    <a:p>
                      <a:r>
                        <a:rPr kumimoji="1" lang="ja-JP" altLang="en-US" sz="1200" b="1" dirty="0">
                          <a:solidFill>
                            <a:schemeClr val="accent1">
                              <a:lumMod val="75000"/>
                            </a:schemeClr>
                          </a:solidFill>
                        </a:rPr>
                        <a:t>事業性評価／事業戦略の策定</a:t>
                      </a:r>
                    </a:p>
                  </a:txBody>
                  <a:tcPr anchor="ctr">
                    <a:noFill/>
                  </a:tcPr>
                </a:tc>
                <a:tc>
                  <a:txBody>
                    <a:bodyPr/>
                    <a:lstStyle/>
                    <a:p>
                      <a:endParaRPr kumimoji="1" lang="ja-JP" altLang="en-US" sz="1200" dirty="0"/>
                    </a:p>
                  </a:txBody>
                  <a:tcPr anchor="ctr">
                    <a:noFill/>
                  </a:tcPr>
                </a:tc>
                <a:extLst>
                  <a:ext uri="{0D108BD9-81ED-4DB2-BD59-A6C34878D82A}">
                    <a16:rowId xmlns:a16="http://schemas.microsoft.com/office/drawing/2014/main" val="607972343"/>
                  </a:ext>
                </a:extLst>
              </a:tr>
              <a:tr h="128023">
                <a:tc>
                  <a:txBody>
                    <a:bodyPr/>
                    <a:lstStyle/>
                    <a:p>
                      <a:r>
                        <a:rPr kumimoji="1" lang="ja-JP" altLang="en-US" sz="1200" dirty="0"/>
                        <a:t>プロジェクト名</a:t>
                      </a:r>
                    </a:p>
                  </a:txBody>
                  <a:tcPr anchor="ctr">
                    <a:solidFill>
                      <a:schemeClr val="accent1">
                        <a:lumMod val="40000"/>
                        <a:lumOff val="60000"/>
                      </a:schemeClr>
                    </a:solidFill>
                  </a:tcPr>
                </a:tc>
                <a:tc>
                  <a:txBody>
                    <a:bodyPr/>
                    <a:lstStyle/>
                    <a:p>
                      <a:r>
                        <a:rPr kumimoji="1" lang="ja-JP" altLang="en-US" sz="1200" dirty="0"/>
                        <a:t>顧客種</a:t>
                      </a:r>
                    </a:p>
                  </a:txBody>
                  <a:tcPr anchor="ctr">
                    <a:solidFill>
                      <a:schemeClr val="accent1">
                        <a:lumMod val="40000"/>
                        <a:lumOff val="60000"/>
                      </a:schemeClr>
                    </a:solidFill>
                  </a:tcPr>
                </a:tc>
                <a:extLst>
                  <a:ext uri="{0D108BD9-81ED-4DB2-BD59-A6C34878D82A}">
                    <a16:rowId xmlns:a16="http://schemas.microsoft.com/office/drawing/2014/main" val="3377910614"/>
                  </a:ext>
                </a:extLst>
              </a:tr>
              <a:tr h="128023">
                <a:tc>
                  <a:txBody>
                    <a:bodyPr/>
                    <a:lstStyle/>
                    <a:p>
                      <a:r>
                        <a:rPr kumimoji="1" lang="ja-JP" altLang="en-US" sz="1200" dirty="0"/>
                        <a:t>廃棄物処理事業の事業性評価支援</a:t>
                      </a:r>
                    </a:p>
                  </a:txBody>
                  <a:tcPr anchor="ctr"/>
                </a:tc>
                <a:tc>
                  <a:txBody>
                    <a:bodyPr/>
                    <a:lstStyle/>
                    <a:p>
                      <a:r>
                        <a:rPr kumimoji="1" lang="ja-JP" altLang="en-US" sz="1200" dirty="0"/>
                        <a:t>廃棄物処理</a:t>
                      </a:r>
                    </a:p>
                  </a:txBody>
                  <a:tcPr anchor="ctr"/>
                </a:tc>
                <a:extLst>
                  <a:ext uri="{0D108BD9-81ED-4DB2-BD59-A6C34878D82A}">
                    <a16:rowId xmlns:a16="http://schemas.microsoft.com/office/drawing/2014/main" val="215809628"/>
                  </a:ext>
                </a:extLst>
              </a:tr>
              <a:tr h="12802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dirty="0">
                          <a:latin typeface="+mn-ea"/>
                        </a:rPr>
                        <a:t>SAF</a:t>
                      </a:r>
                      <a:r>
                        <a:rPr lang="zh-TW" altLang="en-US" sz="1200" dirty="0">
                          <a:latin typeface="+mn-ea"/>
                        </a:rPr>
                        <a:t>原料調達戦略検討</a:t>
                      </a:r>
                      <a:endParaRPr lang="en-US" altLang="zh-TW" sz="1200" dirty="0">
                        <a:latin typeface="+mn-ea"/>
                      </a:endParaRPr>
                    </a:p>
                  </a:txBody>
                  <a:tcPr anchor="ctr"/>
                </a:tc>
                <a:tc>
                  <a:txBody>
                    <a:bodyPr/>
                    <a:lstStyle/>
                    <a:p>
                      <a:r>
                        <a:rPr kumimoji="1" lang="ja-JP" altLang="en-US" sz="1200" dirty="0"/>
                        <a:t>石油</a:t>
                      </a:r>
                    </a:p>
                  </a:txBody>
                  <a:tcPr anchor="ctr"/>
                </a:tc>
                <a:extLst>
                  <a:ext uri="{0D108BD9-81ED-4DB2-BD59-A6C34878D82A}">
                    <a16:rowId xmlns:a16="http://schemas.microsoft.com/office/drawing/2014/main" val="3317875231"/>
                  </a:ext>
                </a:extLst>
              </a:tr>
              <a:tr h="12802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dirty="0">
                          <a:latin typeface="+mn-ea"/>
                        </a:rPr>
                        <a:t>グローバルでの電力関連事業の中期計画の策定</a:t>
                      </a:r>
                      <a:endParaRPr lang="en-US" altLang="zh-TW" sz="1200" dirty="0">
                        <a:latin typeface="+mn-ea"/>
                      </a:endParaRPr>
                    </a:p>
                  </a:txBody>
                  <a:tcPr anchor="ctr"/>
                </a:tc>
                <a:tc>
                  <a:txBody>
                    <a:bodyPr/>
                    <a:lstStyle/>
                    <a:p>
                      <a:r>
                        <a:rPr kumimoji="1" lang="ja-JP" altLang="en-US" sz="1200" dirty="0"/>
                        <a:t>電力</a:t>
                      </a:r>
                    </a:p>
                  </a:txBody>
                  <a:tcPr anchor="ctr"/>
                </a:tc>
                <a:extLst>
                  <a:ext uri="{0D108BD9-81ED-4DB2-BD59-A6C34878D82A}">
                    <a16:rowId xmlns:a16="http://schemas.microsoft.com/office/drawing/2014/main" val="53569941"/>
                  </a:ext>
                </a:extLst>
              </a:tr>
            </a:tbl>
          </a:graphicData>
        </a:graphic>
      </p:graphicFrame>
      <p:graphicFrame>
        <p:nvGraphicFramePr>
          <p:cNvPr id="4" name="コンテンツ プレースホルダー 16">
            <a:extLst>
              <a:ext uri="{FF2B5EF4-FFF2-40B4-BE49-F238E27FC236}">
                <a16:creationId xmlns:a16="http://schemas.microsoft.com/office/drawing/2014/main" id="{FF4663CB-F6CB-6DD0-F937-048F5764CFAE}"/>
              </a:ext>
            </a:extLst>
          </p:cNvPr>
          <p:cNvGraphicFramePr>
            <a:graphicFrameLocks/>
          </p:cNvGraphicFramePr>
          <p:nvPr/>
        </p:nvGraphicFramePr>
        <p:xfrm>
          <a:off x="587564" y="2866350"/>
          <a:ext cx="8083996" cy="1395296"/>
        </p:xfrm>
        <a:graphic>
          <a:graphicData uri="http://schemas.openxmlformats.org/drawingml/2006/table">
            <a:tbl>
              <a:tblPr>
                <a:tableStyleId>{5C22544A-7EE6-4342-B048-85BDC9FD1C3A}</a:tableStyleId>
              </a:tblPr>
              <a:tblGrid>
                <a:gridCol w="6363342">
                  <a:extLst>
                    <a:ext uri="{9D8B030D-6E8A-4147-A177-3AD203B41FA5}">
                      <a16:colId xmlns:a16="http://schemas.microsoft.com/office/drawing/2014/main" val="3092727838"/>
                    </a:ext>
                  </a:extLst>
                </a:gridCol>
                <a:gridCol w="1720654">
                  <a:extLst>
                    <a:ext uri="{9D8B030D-6E8A-4147-A177-3AD203B41FA5}">
                      <a16:colId xmlns:a16="http://schemas.microsoft.com/office/drawing/2014/main" val="523947290"/>
                    </a:ext>
                  </a:extLst>
                </a:gridCol>
              </a:tblGrid>
              <a:tr h="178810">
                <a:tc>
                  <a:txBody>
                    <a:bodyPr/>
                    <a:lstStyle/>
                    <a:p>
                      <a:r>
                        <a:rPr kumimoji="1" lang="ja-JP" altLang="en-US" sz="1200" b="1" dirty="0">
                          <a:solidFill>
                            <a:schemeClr val="accent1">
                              <a:lumMod val="75000"/>
                            </a:schemeClr>
                          </a:solidFill>
                        </a:rPr>
                        <a:t>海外展開／参入戦略の策定</a:t>
                      </a:r>
                    </a:p>
                  </a:txBody>
                  <a:tcPr anchor="ctr">
                    <a:noFill/>
                  </a:tcPr>
                </a:tc>
                <a:tc>
                  <a:txBody>
                    <a:bodyPr/>
                    <a:lstStyle/>
                    <a:p>
                      <a:endParaRPr kumimoji="1" lang="ja-JP" altLang="en-US" sz="1200" dirty="0"/>
                    </a:p>
                  </a:txBody>
                  <a:tcPr anchor="ctr">
                    <a:noFill/>
                  </a:tcPr>
                </a:tc>
                <a:extLst>
                  <a:ext uri="{0D108BD9-81ED-4DB2-BD59-A6C34878D82A}">
                    <a16:rowId xmlns:a16="http://schemas.microsoft.com/office/drawing/2014/main" val="607972343"/>
                  </a:ext>
                </a:extLst>
              </a:tr>
              <a:tr h="178810">
                <a:tc>
                  <a:txBody>
                    <a:bodyPr/>
                    <a:lstStyle/>
                    <a:p>
                      <a:r>
                        <a:rPr kumimoji="1" lang="ja-JP" altLang="en-US" sz="1200" dirty="0"/>
                        <a:t>プロジェクト名</a:t>
                      </a:r>
                    </a:p>
                  </a:txBody>
                  <a:tcPr anchor="ctr">
                    <a:solidFill>
                      <a:schemeClr val="accent1">
                        <a:lumMod val="40000"/>
                        <a:lumOff val="60000"/>
                      </a:schemeClr>
                    </a:solidFill>
                  </a:tcPr>
                </a:tc>
                <a:tc>
                  <a:txBody>
                    <a:bodyPr/>
                    <a:lstStyle/>
                    <a:p>
                      <a:r>
                        <a:rPr kumimoji="1" lang="ja-JP" altLang="en-US" sz="1200" dirty="0"/>
                        <a:t>顧客種</a:t>
                      </a:r>
                    </a:p>
                  </a:txBody>
                  <a:tcPr anchor="ctr">
                    <a:solidFill>
                      <a:schemeClr val="accent1">
                        <a:lumMod val="40000"/>
                        <a:lumOff val="60000"/>
                      </a:schemeClr>
                    </a:solidFill>
                  </a:tcPr>
                </a:tc>
                <a:extLst>
                  <a:ext uri="{0D108BD9-81ED-4DB2-BD59-A6C34878D82A}">
                    <a16:rowId xmlns:a16="http://schemas.microsoft.com/office/drawing/2014/main" val="3377910614"/>
                  </a:ext>
                </a:extLst>
              </a:tr>
              <a:tr h="298016">
                <a:tc>
                  <a:txBody>
                    <a:bodyPr/>
                    <a:lstStyle/>
                    <a:p>
                      <a:r>
                        <a:rPr lang="ja-JP" altLang="en-US" sz="1200" dirty="0"/>
                        <a:t>新興国におけるスマートシティ開発のニーズ及び日本の自治体・企業の参画可能性に係る調査研究 </a:t>
                      </a:r>
                      <a:endParaRPr kumimoji="1" lang="ja-JP" altLang="en-US" sz="1200" dirty="0"/>
                    </a:p>
                  </a:txBody>
                  <a:tcPr anchor="ctr"/>
                </a:tc>
                <a:tc>
                  <a:txBody>
                    <a:bodyPr/>
                    <a:lstStyle/>
                    <a:p>
                      <a:r>
                        <a:rPr kumimoji="1" lang="ja-JP" altLang="en-US" sz="1200" dirty="0"/>
                        <a:t>経済産業省</a:t>
                      </a:r>
                    </a:p>
                  </a:txBody>
                  <a:tcPr anchor="ctr"/>
                </a:tc>
                <a:extLst>
                  <a:ext uri="{0D108BD9-81ED-4DB2-BD59-A6C34878D82A}">
                    <a16:rowId xmlns:a16="http://schemas.microsoft.com/office/drawing/2014/main" val="215809628"/>
                  </a:ext>
                </a:extLst>
              </a:tr>
              <a:tr h="1788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1200" dirty="0">
                          <a:latin typeface="+mn-ea"/>
                        </a:rPr>
                        <a:t>ASEAN</a:t>
                      </a:r>
                      <a:r>
                        <a:rPr lang="ja-JP" altLang="en-US" sz="1200" dirty="0">
                          <a:latin typeface="+mn-ea"/>
                        </a:rPr>
                        <a:t>におけるガス</a:t>
                      </a:r>
                      <a:r>
                        <a:rPr lang="en-US" altLang="ja-JP" sz="1200" dirty="0">
                          <a:latin typeface="+mn-ea"/>
                        </a:rPr>
                        <a:t>VC</a:t>
                      </a:r>
                      <a:r>
                        <a:rPr lang="ja-JP" altLang="en-US" sz="1200" dirty="0">
                          <a:latin typeface="+mn-ea"/>
                        </a:rPr>
                        <a:t>での事業機会の探索</a:t>
                      </a:r>
                      <a:endParaRPr lang="en-US" altLang="zh-TW" sz="1200" dirty="0">
                        <a:latin typeface="+mn-ea"/>
                      </a:endParaRPr>
                    </a:p>
                  </a:txBody>
                  <a:tcPr anchor="ctr"/>
                </a:tc>
                <a:tc>
                  <a:txBody>
                    <a:bodyPr/>
                    <a:lstStyle/>
                    <a:p>
                      <a:r>
                        <a:rPr kumimoji="1" lang="ja-JP" altLang="en-US" sz="1200" dirty="0"/>
                        <a:t>ガス</a:t>
                      </a:r>
                    </a:p>
                  </a:txBody>
                  <a:tcPr anchor="ctr"/>
                </a:tc>
                <a:extLst>
                  <a:ext uri="{0D108BD9-81ED-4DB2-BD59-A6C34878D82A}">
                    <a16:rowId xmlns:a16="http://schemas.microsoft.com/office/drawing/2014/main" val="3317875231"/>
                  </a:ext>
                </a:extLst>
              </a:tr>
              <a:tr h="17881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dirty="0"/>
                        <a:t>ミャンマー都市開発プロジェクトへの参入支援</a:t>
                      </a:r>
                      <a:endParaRPr lang="en-US" altLang="zh-TW" sz="1200" dirty="0">
                        <a:latin typeface="+mn-ea"/>
                      </a:endParaRPr>
                    </a:p>
                  </a:txBody>
                  <a:tcPr anchor="ctr"/>
                </a:tc>
                <a:tc>
                  <a:txBody>
                    <a:bodyPr/>
                    <a:lstStyle/>
                    <a:p>
                      <a:r>
                        <a:rPr kumimoji="1" lang="ja-JP" altLang="en-US" sz="1200" dirty="0"/>
                        <a:t>不動産</a:t>
                      </a:r>
                    </a:p>
                  </a:txBody>
                  <a:tcPr anchor="ctr"/>
                </a:tc>
                <a:extLst>
                  <a:ext uri="{0D108BD9-81ED-4DB2-BD59-A6C34878D82A}">
                    <a16:rowId xmlns:a16="http://schemas.microsoft.com/office/drawing/2014/main" val="53569941"/>
                  </a:ext>
                </a:extLst>
              </a:tr>
            </a:tbl>
          </a:graphicData>
        </a:graphic>
      </p:graphicFrame>
      <p:graphicFrame>
        <p:nvGraphicFramePr>
          <p:cNvPr id="5" name="コンテンツ プレースホルダー 16">
            <a:extLst>
              <a:ext uri="{FF2B5EF4-FFF2-40B4-BE49-F238E27FC236}">
                <a16:creationId xmlns:a16="http://schemas.microsoft.com/office/drawing/2014/main" id="{18DFB977-BA48-5F74-B811-1C6A0A15C085}"/>
              </a:ext>
            </a:extLst>
          </p:cNvPr>
          <p:cNvGraphicFramePr>
            <a:graphicFrameLocks/>
          </p:cNvGraphicFramePr>
          <p:nvPr/>
        </p:nvGraphicFramePr>
        <p:xfrm>
          <a:off x="587564" y="4460373"/>
          <a:ext cx="8083996" cy="1371600"/>
        </p:xfrm>
        <a:graphic>
          <a:graphicData uri="http://schemas.openxmlformats.org/drawingml/2006/table">
            <a:tbl>
              <a:tblPr>
                <a:tableStyleId>{5C22544A-7EE6-4342-B048-85BDC9FD1C3A}</a:tableStyleId>
              </a:tblPr>
              <a:tblGrid>
                <a:gridCol w="6363342">
                  <a:extLst>
                    <a:ext uri="{9D8B030D-6E8A-4147-A177-3AD203B41FA5}">
                      <a16:colId xmlns:a16="http://schemas.microsoft.com/office/drawing/2014/main" val="3092727838"/>
                    </a:ext>
                  </a:extLst>
                </a:gridCol>
                <a:gridCol w="1720654">
                  <a:extLst>
                    <a:ext uri="{9D8B030D-6E8A-4147-A177-3AD203B41FA5}">
                      <a16:colId xmlns:a16="http://schemas.microsoft.com/office/drawing/2014/main" val="523947290"/>
                    </a:ext>
                  </a:extLst>
                </a:gridCol>
              </a:tblGrid>
              <a:tr h="128023">
                <a:tc>
                  <a:txBody>
                    <a:bodyPr/>
                    <a:lstStyle/>
                    <a:p>
                      <a:r>
                        <a:rPr kumimoji="1" lang="en-US" altLang="ja-JP" sz="1200" b="1" dirty="0">
                          <a:solidFill>
                            <a:schemeClr val="accent1">
                              <a:lumMod val="75000"/>
                            </a:schemeClr>
                          </a:solidFill>
                        </a:rPr>
                        <a:t>M&amp;A</a:t>
                      </a:r>
                      <a:endParaRPr kumimoji="1" lang="ja-JP" altLang="en-US" sz="1200" b="1" dirty="0">
                        <a:solidFill>
                          <a:schemeClr val="accent1">
                            <a:lumMod val="75000"/>
                          </a:schemeClr>
                        </a:solidFill>
                      </a:endParaRPr>
                    </a:p>
                  </a:txBody>
                  <a:tcPr anchor="ctr">
                    <a:noFill/>
                  </a:tcPr>
                </a:tc>
                <a:tc>
                  <a:txBody>
                    <a:bodyPr/>
                    <a:lstStyle/>
                    <a:p>
                      <a:endParaRPr kumimoji="1" lang="ja-JP" altLang="en-US" sz="1200" dirty="0"/>
                    </a:p>
                  </a:txBody>
                  <a:tcPr anchor="ctr">
                    <a:noFill/>
                  </a:tcPr>
                </a:tc>
                <a:extLst>
                  <a:ext uri="{0D108BD9-81ED-4DB2-BD59-A6C34878D82A}">
                    <a16:rowId xmlns:a16="http://schemas.microsoft.com/office/drawing/2014/main" val="607972343"/>
                  </a:ext>
                </a:extLst>
              </a:tr>
              <a:tr h="128023">
                <a:tc>
                  <a:txBody>
                    <a:bodyPr/>
                    <a:lstStyle/>
                    <a:p>
                      <a:r>
                        <a:rPr kumimoji="1" lang="ja-JP" altLang="en-US" sz="1200" dirty="0"/>
                        <a:t>プロジェクト名</a:t>
                      </a:r>
                    </a:p>
                  </a:txBody>
                  <a:tcPr anchor="ctr">
                    <a:solidFill>
                      <a:schemeClr val="accent1">
                        <a:lumMod val="40000"/>
                        <a:lumOff val="60000"/>
                      </a:schemeClr>
                    </a:solidFill>
                  </a:tcPr>
                </a:tc>
                <a:tc>
                  <a:txBody>
                    <a:bodyPr/>
                    <a:lstStyle/>
                    <a:p>
                      <a:r>
                        <a:rPr kumimoji="1" lang="ja-JP" altLang="en-US" sz="1200" dirty="0"/>
                        <a:t>顧客種</a:t>
                      </a:r>
                    </a:p>
                  </a:txBody>
                  <a:tcPr anchor="ctr">
                    <a:solidFill>
                      <a:schemeClr val="accent1">
                        <a:lumMod val="40000"/>
                        <a:lumOff val="60000"/>
                      </a:schemeClr>
                    </a:solidFill>
                  </a:tcPr>
                </a:tc>
                <a:extLst>
                  <a:ext uri="{0D108BD9-81ED-4DB2-BD59-A6C34878D82A}">
                    <a16:rowId xmlns:a16="http://schemas.microsoft.com/office/drawing/2014/main" val="3377910614"/>
                  </a:ext>
                </a:extLst>
              </a:tr>
              <a:tr h="128023">
                <a:tc>
                  <a:txBody>
                    <a:bodyPr/>
                    <a:lstStyle/>
                    <a:p>
                      <a:r>
                        <a:rPr lang="ja-JP" altLang="en-US" sz="1200" dirty="0">
                          <a:latin typeface="+mn-ea"/>
                        </a:rPr>
                        <a:t>特定会社への出資支援</a:t>
                      </a:r>
                      <a:endParaRPr kumimoji="1" lang="ja-JP" altLang="en-US" sz="1200" dirty="0"/>
                    </a:p>
                  </a:txBody>
                  <a:tcPr anchor="ctr"/>
                </a:tc>
                <a:tc>
                  <a:txBody>
                    <a:bodyPr/>
                    <a:lstStyle/>
                    <a:p>
                      <a:r>
                        <a:rPr kumimoji="1" lang="ja-JP" altLang="en-US" sz="1200" dirty="0"/>
                        <a:t>石油</a:t>
                      </a:r>
                    </a:p>
                  </a:txBody>
                  <a:tcPr anchor="ctr"/>
                </a:tc>
                <a:extLst>
                  <a:ext uri="{0D108BD9-81ED-4DB2-BD59-A6C34878D82A}">
                    <a16:rowId xmlns:a16="http://schemas.microsoft.com/office/drawing/2014/main" val="215809628"/>
                  </a:ext>
                </a:extLst>
              </a:tr>
              <a:tr h="12802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altLang="ja-JP" sz="1200" dirty="0">
                          <a:latin typeface="+mn-ea"/>
                        </a:rPr>
                        <a:t>ASEAN</a:t>
                      </a:r>
                      <a:r>
                        <a:rPr lang="ja-JP" altLang="en-US" sz="1200" dirty="0">
                          <a:latin typeface="+mn-ea"/>
                        </a:rPr>
                        <a:t>における通信領域での</a:t>
                      </a:r>
                      <a:r>
                        <a:rPr lang="en-US" altLang="ja-JP" sz="1200" dirty="0">
                          <a:latin typeface="+mn-ea"/>
                        </a:rPr>
                        <a:t>M&amp;A</a:t>
                      </a:r>
                      <a:r>
                        <a:rPr lang="ja-JP" altLang="en-US" sz="1200" dirty="0">
                          <a:latin typeface="+mn-ea"/>
                        </a:rPr>
                        <a:t>検討支援</a:t>
                      </a:r>
                      <a:endParaRPr lang="en-US" altLang="zh-TW" sz="1200" dirty="0">
                        <a:latin typeface="+mn-ea"/>
                      </a:endParaRPr>
                    </a:p>
                  </a:txBody>
                  <a:tcPr anchor="ctr"/>
                </a:tc>
                <a:tc>
                  <a:txBody>
                    <a:bodyPr/>
                    <a:lstStyle/>
                    <a:p>
                      <a:r>
                        <a:rPr kumimoji="1" lang="ja-JP" altLang="en-US" sz="1200" dirty="0"/>
                        <a:t>通信</a:t>
                      </a:r>
                    </a:p>
                  </a:txBody>
                  <a:tcPr anchor="ctr"/>
                </a:tc>
                <a:extLst>
                  <a:ext uri="{0D108BD9-81ED-4DB2-BD59-A6C34878D82A}">
                    <a16:rowId xmlns:a16="http://schemas.microsoft.com/office/drawing/2014/main" val="3317875231"/>
                  </a:ext>
                </a:extLst>
              </a:tr>
              <a:tr h="12802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ja-JP" altLang="en-US" sz="1200" dirty="0">
                          <a:latin typeface="+mn-ea"/>
                        </a:rPr>
                        <a:t>特定会社（建設／廃棄物）の事業</a:t>
                      </a:r>
                      <a:r>
                        <a:rPr lang="en-US" altLang="ja-JP" sz="1200" dirty="0">
                          <a:latin typeface="+mn-ea"/>
                        </a:rPr>
                        <a:t>DD</a:t>
                      </a:r>
                      <a:endParaRPr lang="en-US" altLang="zh-TW" sz="1200" dirty="0">
                        <a:latin typeface="+mn-ea"/>
                      </a:endParaRPr>
                    </a:p>
                  </a:txBody>
                  <a:tcPr anchor="ctr"/>
                </a:tc>
                <a:tc>
                  <a:txBody>
                    <a:bodyPr/>
                    <a:lstStyle/>
                    <a:p>
                      <a:r>
                        <a:rPr kumimoji="1" lang="ja-JP" altLang="en-US" sz="1200" dirty="0"/>
                        <a:t>ファンド</a:t>
                      </a:r>
                    </a:p>
                  </a:txBody>
                  <a:tcPr anchor="ctr"/>
                </a:tc>
                <a:extLst>
                  <a:ext uri="{0D108BD9-81ED-4DB2-BD59-A6C34878D82A}">
                    <a16:rowId xmlns:a16="http://schemas.microsoft.com/office/drawing/2014/main" val="53569941"/>
                  </a:ext>
                </a:extLst>
              </a:tr>
            </a:tbl>
          </a:graphicData>
        </a:graphic>
      </p:graphicFrame>
    </p:spTree>
    <p:extLst>
      <p:ext uri="{BB962C8B-B14F-4D97-AF65-F5344CB8AC3E}">
        <p14:creationId xmlns:p14="http://schemas.microsoft.com/office/powerpoint/2010/main" val="7208201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2">
          <a:extLst>
            <a:ext uri="{FF2B5EF4-FFF2-40B4-BE49-F238E27FC236}">
              <a16:creationId xmlns:a16="http://schemas.microsoft.com/office/drawing/2014/main" id="{FC1DDA75-D8E1-7F5D-9B4B-71DD0A7BCCC1}"/>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D5F4141-2E70-5BE3-BDC0-4BB67508218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4" imgW="426" imgH="428" progId="TCLayout.ActiveDocument.1">
                  <p:embed/>
                </p:oleObj>
              </mc:Choice>
              <mc:Fallback>
                <p:oleObj name="think-cellスライド" r:id="rId4" imgW="426" imgH="428" progId="TCLayout.ActiveDocument.1">
                  <p:embed/>
                  <p:pic>
                    <p:nvPicPr>
                      <p:cNvPr id="8" name="think-cell data - do not delete" hidden="1">
                        <a:extLst>
                          <a:ext uri="{FF2B5EF4-FFF2-40B4-BE49-F238E27FC236}">
                            <a16:creationId xmlns:a16="http://schemas.microsoft.com/office/drawing/2014/main" id="{27E94B1A-7FD0-3670-71B2-074B4480FA2E}"/>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3" name="Google Shape;43;p7">
            <a:extLst>
              <a:ext uri="{FF2B5EF4-FFF2-40B4-BE49-F238E27FC236}">
                <a16:creationId xmlns:a16="http://schemas.microsoft.com/office/drawing/2014/main" id="{DABABAF9-73CD-2961-742A-5D0D74872365}"/>
              </a:ext>
            </a:extLst>
          </p:cNvPr>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latin typeface="Meiryo UI" panose="020B0604030504040204" pitchFamily="50" charset="-128"/>
                <a:ea typeface="Meiryo UI" panose="020B0604030504040204" pitchFamily="50" charset="-128"/>
              </a:rPr>
              <a:t>22</a:t>
            </a:fld>
            <a:endParaRPr>
              <a:latin typeface="Meiryo UI" panose="020B0604030504040204" pitchFamily="50" charset="-128"/>
              <a:ea typeface="Meiryo UI" panose="020B0604030504040204" pitchFamily="50" charset="-128"/>
            </a:endParaRPr>
          </a:p>
        </p:txBody>
      </p:sp>
      <p:sp>
        <p:nvSpPr>
          <p:cNvPr id="44" name="Google Shape;44;p7">
            <a:extLst>
              <a:ext uri="{FF2B5EF4-FFF2-40B4-BE49-F238E27FC236}">
                <a16:creationId xmlns:a16="http://schemas.microsoft.com/office/drawing/2014/main" id="{CA3997B4-9E19-EA64-6082-8404E1C0498C}"/>
              </a:ext>
            </a:extLst>
          </p:cNvPr>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latin typeface="Meiryo UI" panose="020B0604030504040204" pitchFamily="50" charset="-128"/>
                <a:ea typeface="Meiryo UI" panose="020B0604030504040204" pitchFamily="50" charset="-128"/>
              </a:rPr>
              <a:t>22</a:t>
            </a:fld>
            <a:endParaRPr>
              <a:latin typeface="Meiryo UI" panose="020B0604030504040204" pitchFamily="50" charset="-128"/>
              <a:ea typeface="Meiryo UI" panose="020B0604030504040204" pitchFamily="50" charset="-128"/>
            </a:endParaRPr>
          </a:p>
        </p:txBody>
      </p:sp>
      <p:sp>
        <p:nvSpPr>
          <p:cNvPr id="45" name="Google Shape;45;p7">
            <a:extLst>
              <a:ext uri="{FF2B5EF4-FFF2-40B4-BE49-F238E27FC236}">
                <a16:creationId xmlns:a16="http://schemas.microsoft.com/office/drawing/2014/main" id="{9A5B2EF5-3A7B-A44D-3E9D-FFD2DD1A837D}"/>
              </a:ext>
            </a:extLst>
          </p:cNvPr>
          <p:cNvSpPr txBox="1">
            <a:spLocks noGrp="1"/>
          </p:cNvSpPr>
          <p:nvPr>
            <p:ph type="sldNum" idx="4294967295"/>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latin typeface="Meiryo UI" panose="020B0604030504040204" pitchFamily="50" charset="-128"/>
                <a:ea typeface="Meiryo UI" panose="020B0604030504040204" pitchFamily="50" charset="-128"/>
              </a:rPr>
              <a:t>22</a:t>
            </a:fld>
            <a:endParaRPr>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07996892-AE8D-8B86-C93C-C1225B521338}"/>
              </a:ext>
            </a:extLst>
          </p:cNvPr>
          <p:cNvSpPr/>
          <p:nvPr/>
        </p:nvSpPr>
        <p:spPr>
          <a:xfrm>
            <a:off x="0" y="0"/>
            <a:ext cx="9144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sp>
        <p:nvSpPr>
          <p:cNvPr id="5" name="テキスト ボックス 4">
            <a:extLst>
              <a:ext uri="{FF2B5EF4-FFF2-40B4-BE49-F238E27FC236}">
                <a16:creationId xmlns:a16="http://schemas.microsoft.com/office/drawing/2014/main" id="{0E800631-3268-E8FA-55DF-A2E50FE5F077}"/>
              </a:ext>
            </a:extLst>
          </p:cNvPr>
          <p:cNvSpPr txBox="1"/>
          <p:nvPr/>
        </p:nvSpPr>
        <p:spPr>
          <a:xfrm>
            <a:off x="259080" y="6479972"/>
            <a:ext cx="3284220" cy="261610"/>
          </a:xfrm>
          <a:prstGeom prst="rect">
            <a:avLst/>
          </a:prstGeom>
          <a:noFill/>
        </p:spPr>
        <p:txBody>
          <a:bodyPr wrap="square" rtlCol="0">
            <a:spAutoFit/>
          </a:bodyPr>
          <a:lstStyle/>
          <a:p>
            <a:r>
              <a:rPr kumimoji="1" lang="en-US" altLang="ja-JP" sz="1050" dirty="0">
                <a:solidFill>
                  <a:schemeClr val="bg1"/>
                </a:solidFill>
              </a:rPr>
              <a:t>Canopus </a:t>
            </a:r>
            <a:r>
              <a:rPr kumimoji="1" lang="en-US" altLang="ja-JP" sz="1050" dirty="0" err="1">
                <a:solidFill>
                  <a:schemeClr val="bg1"/>
                </a:solidFill>
              </a:rPr>
              <a:t>inc</a:t>
            </a:r>
            <a:r>
              <a:rPr kumimoji="1" lang="en-US" altLang="ja-JP" sz="1050" dirty="0">
                <a:solidFill>
                  <a:schemeClr val="bg1"/>
                </a:solidFill>
              </a:rPr>
              <a:t>, all rights reserved</a:t>
            </a:r>
            <a:endParaRPr kumimoji="1" lang="en-SG" sz="1050" dirty="0">
              <a:solidFill>
                <a:schemeClr val="bg1"/>
              </a:solidFill>
            </a:endParaRPr>
          </a:p>
        </p:txBody>
      </p:sp>
      <p:sp>
        <p:nvSpPr>
          <p:cNvPr id="7" name="テキスト ボックス 6">
            <a:extLst>
              <a:ext uri="{FF2B5EF4-FFF2-40B4-BE49-F238E27FC236}">
                <a16:creationId xmlns:a16="http://schemas.microsoft.com/office/drawing/2014/main" id="{9E15C612-B4C0-C85E-C932-51B390118D8C}"/>
              </a:ext>
            </a:extLst>
          </p:cNvPr>
          <p:cNvSpPr txBox="1"/>
          <p:nvPr/>
        </p:nvSpPr>
        <p:spPr>
          <a:xfrm>
            <a:off x="701040" y="2184142"/>
            <a:ext cx="6934200" cy="1077218"/>
          </a:xfrm>
          <a:prstGeom prst="rect">
            <a:avLst/>
          </a:prstGeom>
          <a:noFill/>
        </p:spPr>
        <p:txBody>
          <a:bodyPr wrap="square" rtlCol="0">
            <a:spAutoFit/>
          </a:bodyPr>
          <a:lstStyle/>
          <a:p>
            <a:r>
              <a:rPr kumimoji="1" lang="ja-JP" altLang="en-US" sz="3200" b="1" dirty="0">
                <a:solidFill>
                  <a:schemeClr val="bg1"/>
                </a:solidFill>
              </a:rPr>
              <a:t>０２</a:t>
            </a:r>
            <a:r>
              <a:rPr kumimoji="1" lang="en-US" altLang="ja-JP" sz="3200" b="1" dirty="0">
                <a:solidFill>
                  <a:schemeClr val="bg1"/>
                </a:solidFill>
              </a:rPr>
              <a:t>	</a:t>
            </a:r>
            <a:r>
              <a:rPr kumimoji="1" lang="ja-JP" altLang="en-US" sz="3200" b="1" dirty="0">
                <a:solidFill>
                  <a:schemeClr val="bg1"/>
                </a:solidFill>
              </a:rPr>
              <a:t>　サービス紹介</a:t>
            </a:r>
            <a:endParaRPr kumimoji="1" lang="en-US" altLang="ja-JP" sz="3200" b="1" dirty="0">
              <a:solidFill>
                <a:schemeClr val="bg1"/>
              </a:solidFill>
            </a:endParaRPr>
          </a:p>
          <a:p>
            <a:r>
              <a:rPr kumimoji="1" lang="ja-JP" altLang="en-US" sz="3200" b="1" dirty="0">
                <a:solidFill>
                  <a:schemeClr val="bg1"/>
                </a:solidFill>
              </a:rPr>
              <a:t>　　　　～　静脈事業</a:t>
            </a:r>
            <a:r>
              <a:rPr kumimoji="1" lang="en-US" altLang="ja-JP" sz="3200" b="1" dirty="0">
                <a:solidFill>
                  <a:schemeClr val="bg1"/>
                </a:solidFill>
              </a:rPr>
              <a:t>BX</a:t>
            </a:r>
            <a:r>
              <a:rPr kumimoji="1" lang="ja-JP" altLang="en-US" sz="3200" b="1" dirty="0">
                <a:solidFill>
                  <a:schemeClr val="bg1"/>
                </a:solidFill>
              </a:rPr>
              <a:t>　～</a:t>
            </a:r>
            <a:endParaRPr kumimoji="1" lang="en-US" altLang="ja-JP" sz="3200" b="1" dirty="0">
              <a:solidFill>
                <a:schemeClr val="bg1"/>
              </a:solidFill>
            </a:endParaRPr>
          </a:p>
        </p:txBody>
      </p:sp>
    </p:spTree>
    <p:extLst>
      <p:ext uri="{BB962C8B-B14F-4D97-AF65-F5344CB8AC3E}">
        <p14:creationId xmlns:p14="http://schemas.microsoft.com/office/powerpoint/2010/main" val="261831874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357EF-F610-480D-F273-7CEE8A9E7E06}"/>
            </a:ext>
          </a:extLst>
        </p:cNvPr>
        <p:cNvGrpSpPr/>
        <p:nvPr/>
      </p:nvGrpSpPr>
      <p:grpSpPr>
        <a:xfrm>
          <a:off x="0" y="0"/>
          <a:ext cx="0" cy="0"/>
          <a:chOff x="0" y="0"/>
          <a:chExt cx="0" cy="0"/>
        </a:xfrm>
      </p:grpSpPr>
      <p:graphicFrame>
        <p:nvGraphicFramePr>
          <p:cNvPr id="20" name="think-cell data - do not delete" hidden="1">
            <a:extLst>
              <a:ext uri="{FF2B5EF4-FFF2-40B4-BE49-F238E27FC236}">
                <a16:creationId xmlns:a16="http://schemas.microsoft.com/office/drawing/2014/main" id="{F9D6CFAD-E574-F2B9-31A2-6507A9AC76BD}"/>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426" imgH="428" progId="TCLayout.ActiveDocument.1">
                  <p:embed/>
                </p:oleObj>
              </mc:Choice>
              <mc:Fallback>
                <p:oleObj name="think-cellスライド" r:id="rId3" imgW="426" imgH="428" progId="TCLayout.ActiveDocument.1">
                  <p:embed/>
                  <p:pic>
                    <p:nvPicPr>
                      <p:cNvPr id="20" name="think-cell data - do not delete" hidden="1">
                        <a:extLst>
                          <a:ext uri="{FF2B5EF4-FFF2-40B4-BE49-F238E27FC236}">
                            <a16:creationId xmlns:a16="http://schemas.microsoft.com/office/drawing/2014/main" id="{4A009AE0-6D90-58BB-BE9D-A723F5C80C19}"/>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正方形/長方形 6">
            <a:extLst>
              <a:ext uri="{FF2B5EF4-FFF2-40B4-BE49-F238E27FC236}">
                <a16:creationId xmlns:a16="http://schemas.microsoft.com/office/drawing/2014/main" id="{74B8C56F-E450-9B40-3FDD-E464ABD85EDA}"/>
              </a:ext>
            </a:extLst>
          </p:cNvPr>
          <p:cNvSpPr/>
          <p:nvPr/>
        </p:nvSpPr>
        <p:spPr>
          <a:xfrm>
            <a:off x="1760220" y="1071134"/>
            <a:ext cx="7159662" cy="1245346"/>
          </a:xfrm>
          <a:prstGeom prst="rect">
            <a:avLst/>
          </a:prstGeom>
          <a:solidFill>
            <a:schemeClr val="bg1">
              <a:lumMod val="95000"/>
            </a:schemeClr>
          </a:solidFill>
          <a:ln>
            <a:solidFill>
              <a:schemeClr val="bg2">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静脈事業を営む経営者様の声</a:t>
            </a:r>
            <a:endParaRPr kumimoji="1" lang="en-US" altLang="ja-JP" b="1" dirty="0">
              <a:solidFill>
                <a:schemeClr val="tx1"/>
              </a:solidFill>
            </a:endParaRPr>
          </a:p>
          <a:p>
            <a:pPr algn="ctr"/>
            <a:endParaRPr kumimoji="1" lang="en-SG" b="1" dirty="0">
              <a:solidFill>
                <a:schemeClr val="bg1"/>
              </a:solidFill>
            </a:endParaRPr>
          </a:p>
          <a:p>
            <a:pPr algn="ctr"/>
            <a:endParaRPr kumimoji="1" lang="en-SG" b="1" dirty="0">
              <a:solidFill>
                <a:schemeClr val="bg1"/>
              </a:solidFill>
            </a:endParaRPr>
          </a:p>
          <a:p>
            <a:pPr algn="ctr"/>
            <a:endParaRPr kumimoji="1" lang="en-SG" b="1" dirty="0">
              <a:solidFill>
                <a:schemeClr val="bg1"/>
              </a:solidFill>
            </a:endParaRPr>
          </a:p>
          <a:p>
            <a:pPr algn="ctr"/>
            <a:endParaRPr kumimoji="1" lang="en-SG" b="1" dirty="0">
              <a:solidFill>
                <a:schemeClr val="bg1"/>
              </a:solidFill>
            </a:endParaRPr>
          </a:p>
        </p:txBody>
      </p:sp>
      <p:sp>
        <p:nvSpPr>
          <p:cNvPr id="2" name="スライド番号プレースホルダー 1">
            <a:extLst>
              <a:ext uri="{FF2B5EF4-FFF2-40B4-BE49-F238E27FC236}">
                <a16:creationId xmlns:a16="http://schemas.microsoft.com/office/drawing/2014/main" id="{0A595397-C9AA-7141-6A63-A81D3477104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t>23</a:t>
            </a:fld>
            <a:endParaRPr lang="ja" altLang="en-US"/>
          </a:p>
        </p:txBody>
      </p:sp>
      <p:sp>
        <p:nvSpPr>
          <p:cNvPr id="3" name="コンテンツ プレースホルダー 2">
            <a:extLst>
              <a:ext uri="{FF2B5EF4-FFF2-40B4-BE49-F238E27FC236}">
                <a16:creationId xmlns:a16="http://schemas.microsoft.com/office/drawing/2014/main" id="{F249A604-14B9-64D1-B5E8-C765BC2A14D0}"/>
              </a:ext>
            </a:extLst>
          </p:cNvPr>
          <p:cNvSpPr>
            <a:spLocks noGrp="1"/>
          </p:cNvSpPr>
          <p:nvPr>
            <p:ph sz="quarter" idx="14"/>
          </p:nvPr>
        </p:nvSpPr>
        <p:spPr/>
        <p:txBody>
          <a:bodyPr/>
          <a:lstStyle/>
          <a:p>
            <a:r>
              <a:rPr kumimoji="1" lang="ja-JP" altLang="en-US" dirty="0"/>
              <a:t>静脈事業トランスフォーメンション（</a:t>
            </a:r>
            <a:r>
              <a:rPr kumimoji="1" lang="en-US" altLang="ja-JP" dirty="0"/>
              <a:t>BX</a:t>
            </a:r>
            <a:r>
              <a:rPr kumimoji="1" lang="ja-JP" altLang="en-US" dirty="0"/>
              <a:t>）サポート</a:t>
            </a:r>
            <a:endParaRPr kumimoji="1" lang="en-SG" dirty="0"/>
          </a:p>
        </p:txBody>
      </p:sp>
      <p:sp>
        <p:nvSpPr>
          <p:cNvPr id="4" name="コンテンツ プレースホルダー 3">
            <a:extLst>
              <a:ext uri="{FF2B5EF4-FFF2-40B4-BE49-F238E27FC236}">
                <a16:creationId xmlns:a16="http://schemas.microsoft.com/office/drawing/2014/main" id="{3A801D6F-42C3-4434-240D-E8060F732E6D}"/>
              </a:ext>
            </a:extLst>
          </p:cNvPr>
          <p:cNvSpPr>
            <a:spLocks noGrp="1"/>
          </p:cNvSpPr>
          <p:nvPr>
            <p:ph sz="quarter" idx="11"/>
          </p:nvPr>
        </p:nvSpPr>
        <p:spPr/>
        <p:txBody>
          <a:bodyPr/>
          <a:lstStyle/>
          <a:p>
            <a:r>
              <a:rPr kumimoji="1" lang="ja-JP" altLang="en-US" dirty="0"/>
              <a:t>廃棄物運搬／処理事業を営む経営者に向けて、事業の改善／成長／継承のためのサポートを実施</a:t>
            </a:r>
            <a:endParaRPr kumimoji="1" lang="en-SG" dirty="0"/>
          </a:p>
        </p:txBody>
      </p:sp>
      <p:sp>
        <p:nvSpPr>
          <p:cNvPr id="5" name="正方形/長方形 4">
            <a:extLst>
              <a:ext uri="{FF2B5EF4-FFF2-40B4-BE49-F238E27FC236}">
                <a16:creationId xmlns:a16="http://schemas.microsoft.com/office/drawing/2014/main" id="{CAB3CED7-8E72-0F92-207D-8D1DC73DB65B}"/>
              </a:ext>
            </a:extLst>
          </p:cNvPr>
          <p:cNvSpPr/>
          <p:nvPr/>
        </p:nvSpPr>
        <p:spPr>
          <a:xfrm>
            <a:off x="269988" y="1071134"/>
            <a:ext cx="1422081" cy="1245346"/>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bg1"/>
                </a:solidFill>
              </a:rPr>
              <a:t>静脈事業</a:t>
            </a:r>
            <a:endParaRPr kumimoji="1" lang="en-US" altLang="ja-JP" b="1" dirty="0">
              <a:solidFill>
                <a:schemeClr val="bg1"/>
              </a:solidFill>
            </a:endParaRPr>
          </a:p>
          <a:p>
            <a:pPr algn="ctr"/>
            <a:r>
              <a:rPr kumimoji="1" lang="en-US" altLang="ja-JP" b="1" dirty="0">
                <a:solidFill>
                  <a:schemeClr val="bg1"/>
                </a:solidFill>
              </a:rPr>
              <a:t>BX</a:t>
            </a:r>
            <a:endParaRPr kumimoji="1" lang="en-SG" b="1" dirty="0">
              <a:solidFill>
                <a:schemeClr val="bg1"/>
              </a:solidFill>
            </a:endParaRPr>
          </a:p>
        </p:txBody>
      </p:sp>
      <p:sp>
        <p:nvSpPr>
          <p:cNvPr id="6" name="正方形/長方形 5">
            <a:extLst>
              <a:ext uri="{FF2B5EF4-FFF2-40B4-BE49-F238E27FC236}">
                <a16:creationId xmlns:a16="http://schemas.microsoft.com/office/drawing/2014/main" id="{95C9F99D-99E2-82F7-F72D-0BF7EDCB9EB7}"/>
              </a:ext>
            </a:extLst>
          </p:cNvPr>
          <p:cNvSpPr/>
          <p:nvPr/>
        </p:nvSpPr>
        <p:spPr>
          <a:xfrm>
            <a:off x="269988" y="2683697"/>
            <a:ext cx="8649894" cy="3591315"/>
          </a:xfrm>
          <a:prstGeom prst="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b="1" dirty="0">
              <a:solidFill>
                <a:schemeClr val="tx1"/>
              </a:solidFill>
            </a:endParaRPr>
          </a:p>
        </p:txBody>
      </p:sp>
      <p:sp>
        <p:nvSpPr>
          <p:cNvPr id="10" name="四角形: 角を丸くする 9">
            <a:extLst>
              <a:ext uri="{FF2B5EF4-FFF2-40B4-BE49-F238E27FC236}">
                <a16:creationId xmlns:a16="http://schemas.microsoft.com/office/drawing/2014/main" id="{E07ABF9F-0DA4-6BD8-FC6F-5A9C1A232DB1}"/>
              </a:ext>
            </a:extLst>
          </p:cNvPr>
          <p:cNvSpPr/>
          <p:nvPr/>
        </p:nvSpPr>
        <p:spPr>
          <a:xfrm>
            <a:off x="533554" y="2872740"/>
            <a:ext cx="2468726" cy="311658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kumimoji="1" lang="en-US" altLang="ja-JP" dirty="0">
              <a:solidFill>
                <a:schemeClr val="tx1"/>
              </a:solidFill>
            </a:endParaRPr>
          </a:p>
          <a:p>
            <a:pPr algn="ctr"/>
            <a:r>
              <a:rPr kumimoji="1" lang="en-US" altLang="ja-JP" sz="1600" b="1" dirty="0">
                <a:solidFill>
                  <a:schemeClr val="accent1">
                    <a:lumMod val="50000"/>
                  </a:schemeClr>
                </a:solidFill>
              </a:rPr>
              <a:t>DX</a:t>
            </a:r>
            <a:r>
              <a:rPr kumimoji="1" lang="ja-JP" altLang="en-US" sz="1600" b="1" dirty="0">
                <a:solidFill>
                  <a:schemeClr val="accent1">
                    <a:lumMod val="50000"/>
                  </a:schemeClr>
                </a:solidFill>
              </a:rPr>
              <a:t>／コンプラ体制構築による業務改善</a:t>
            </a:r>
            <a:endParaRPr kumimoji="1" lang="en-US" altLang="ja-JP" sz="1600" b="1" dirty="0">
              <a:solidFill>
                <a:schemeClr val="accent1">
                  <a:lumMod val="50000"/>
                </a:schemeClr>
              </a:solidFill>
            </a:endParaRPr>
          </a:p>
        </p:txBody>
      </p:sp>
      <p:sp>
        <p:nvSpPr>
          <p:cNvPr id="13" name="四角形: 角を丸くする 12">
            <a:extLst>
              <a:ext uri="{FF2B5EF4-FFF2-40B4-BE49-F238E27FC236}">
                <a16:creationId xmlns:a16="http://schemas.microsoft.com/office/drawing/2014/main" id="{409FBE4F-6285-5990-8C3B-520ED8493AE3}"/>
              </a:ext>
            </a:extLst>
          </p:cNvPr>
          <p:cNvSpPr/>
          <p:nvPr/>
        </p:nvSpPr>
        <p:spPr>
          <a:xfrm>
            <a:off x="762000" y="3896326"/>
            <a:ext cx="1973580" cy="523274"/>
          </a:xfrm>
          <a:prstGeom prst="roundRect">
            <a:avLst>
              <a:gd name="adj" fmla="val 4264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コンプラ遵守診断</a:t>
            </a:r>
            <a:endParaRPr kumimoji="1" lang="en-SG" b="1" dirty="0">
              <a:solidFill>
                <a:schemeClr val="tx1"/>
              </a:solidFill>
            </a:endParaRPr>
          </a:p>
        </p:txBody>
      </p:sp>
      <p:sp>
        <p:nvSpPr>
          <p:cNvPr id="14" name="四角形: 角を丸くする 13">
            <a:extLst>
              <a:ext uri="{FF2B5EF4-FFF2-40B4-BE49-F238E27FC236}">
                <a16:creationId xmlns:a16="http://schemas.microsoft.com/office/drawing/2014/main" id="{748D1452-4564-F30C-1622-F9359764E8A9}"/>
              </a:ext>
            </a:extLst>
          </p:cNvPr>
          <p:cNvSpPr/>
          <p:nvPr/>
        </p:nvSpPr>
        <p:spPr>
          <a:xfrm>
            <a:off x="762000" y="4588620"/>
            <a:ext cx="1973580" cy="523274"/>
          </a:xfrm>
          <a:prstGeom prst="roundRect">
            <a:avLst>
              <a:gd name="adj" fmla="val 4264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b="1" dirty="0">
                <a:solidFill>
                  <a:schemeClr val="tx1"/>
                </a:solidFill>
              </a:rPr>
              <a:t>SaaS</a:t>
            </a:r>
            <a:r>
              <a:rPr kumimoji="1" lang="ja-JP" altLang="en-US" b="1" dirty="0">
                <a:solidFill>
                  <a:schemeClr val="tx1"/>
                </a:solidFill>
              </a:rPr>
              <a:t>等の導入</a:t>
            </a:r>
            <a:endParaRPr kumimoji="1" lang="en-SG" b="1" dirty="0">
              <a:solidFill>
                <a:schemeClr val="tx1"/>
              </a:solidFill>
            </a:endParaRPr>
          </a:p>
        </p:txBody>
      </p:sp>
      <p:sp>
        <p:nvSpPr>
          <p:cNvPr id="15" name="四角形: 角を丸くする 14">
            <a:extLst>
              <a:ext uri="{FF2B5EF4-FFF2-40B4-BE49-F238E27FC236}">
                <a16:creationId xmlns:a16="http://schemas.microsoft.com/office/drawing/2014/main" id="{E6A77EA6-FD67-781A-7260-93972C314E8C}"/>
              </a:ext>
            </a:extLst>
          </p:cNvPr>
          <p:cNvSpPr/>
          <p:nvPr/>
        </p:nvSpPr>
        <p:spPr>
          <a:xfrm>
            <a:off x="762000" y="5263592"/>
            <a:ext cx="1973580" cy="523274"/>
          </a:xfrm>
          <a:prstGeom prst="roundRect">
            <a:avLst>
              <a:gd name="adj" fmla="val 4264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標準業務フローや</a:t>
            </a:r>
            <a:br>
              <a:rPr kumimoji="1" lang="en-US" altLang="ja-JP" b="1" dirty="0">
                <a:solidFill>
                  <a:schemeClr val="tx1"/>
                </a:solidFill>
              </a:rPr>
            </a:br>
            <a:r>
              <a:rPr kumimoji="1" lang="ja-JP" altLang="en-US" b="1" dirty="0">
                <a:solidFill>
                  <a:schemeClr val="tx1"/>
                </a:solidFill>
              </a:rPr>
              <a:t>体制の再構築</a:t>
            </a:r>
            <a:endParaRPr kumimoji="1" lang="en-SG" b="1" dirty="0">
              <a:solidFill>
                <a:schemeClr val="tx1"/>
              </a:solidFill>
            </a:endParaRPr>
          </a:p>
        </p:txBody>
      </p:sp>
      <p:grpSp>
        <p:nvGrpSpPr>
          <p:cNvPr id="19" name="グループ化 18">
            <a:extLst>
              <a:ext uri="{FF2B5EF4-FFF2-40B4-BE49-F238E27FC236}">
                <a16:creationId xmlns:a16="http://schemas.microsoft.com/office/drawing/2014/main" id="{260F4602-4D70-5F58-F16B-A256C70D4115}"/>
              </a:ext>
            </a:extLst>
          </p:cNvPr>
          <p:cNvGrpSpPr/>
          <p:nvPr/>
        </p:nvGrpSpPr>
        <p:grpSpPr>
          <a:xfrm>
            <a:off x="2989809" y="1601512"/>
            <a:ext cx="5575071" cy="571876"/>
            <a:chOff x="2989809" y="1601512"/>
            <a:chExt cx="4493649" cy="571876"/>
          </a:xfrm>
        </p:grpSpPr>
        <p:sp>
          <p:nvSpPr>
            <p:cNvPr id="8" name="四角形: 角を丸くする 7">
              <a:extLst>
                <a:ext uri="{FF2B5EF4-FFF2-40B4-BE49-F238E27FC236}">
                  <a16:creationId xmlns:a16="http://schemas.microsoft.com/office/drawing/2014/main" id="{78147FF3-2D2D-B614-F9A5-4D351731A13F}"/>
                </a:ext>
              </a:extLst>
            </p:cNvPr>
            <p:cNvSpPr/>
            <p:nvPr/>
          </p:nvSpPr>
          <p:spPr>
            <a:xfrm>
              <a:off x="2989809" y="1601512"/>
              <a:ext cx="1326423" cy="571876"/>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外部トレンドに合わせた</a:t>
              </a:r>
              <a:endParaRPr kumimoji="1" lang="en-US" altLang="ja-JP" sz="1100" dirty="0">
                <a:solidFill>
                  <a:schemeClr val="tx1"/>
                </a:solidFill>
              </a:endParaRPr>
            </a:p>
            <a:p>
              <a:pPr algn="ctr"/>
              <a:r>
                <a:rPr kumimoji="1" lang="ja-JP" altLang="en-US" sz="1100" dirty="0">
                  <a:solidFill>
                    <a:schemeClr val="tx1"/>
                  </a:solidFill>
                </a:rPr>
                <a:t>事業改革は必要だが</a:t>
              </a:r>
              <a:br>
                <a:rPr kumimoji="1" lang="en-US" altLang="ja-JP" sz="1100" dirty="0">
                  <a:solidFill>
                    <a:schemeClr val="tx1"/>
                  </a:solidFill>
                </a:rPr>
              </a:br>
              <a:r>
                <a:rPr kumimoji="1" lang="ja-JP" altLang="en-US" sz="1100" dirty="0">
                  <a:solidFill>
                    <a:schemeClr val="tx1"/>
                  </a:solidFill>
                </a:rPr>
                <a:t>リソースが足りない</a:t>
              </a:r>
              <a:endParaRPr kumimoji="1" lang="en-SG" sz="1100" dirty="0">
                <a:solidFill>
                  <a:schemeClr val="tx1"/>
                </a:solidFill>
              </a:endParaRPr>
            </a:p>
          </p:txBody>
        </p:sp>
        <p:sp>
          <p:nvSpPr>
            <p:cNvPr id="17" name="四角形: 角を丸くする 16">
              <a:extLst>
                <a:ext uri="{FF2B5EF4-FFF2-40B4-BE49-F238E27FC236}">
                  <a16:creationId xmlns:a16="http://schemas.microsoft.com/office/drawing/2014/main" id="{4A105334-DE92-026D-2F7A-4473890686F8}"/>
                </a:ext>
              </a:extLst>
            </p:cNvPr>
            <p:cNvSpPr/>
            <p:nvPr/>
          </p:nvSpPr>
          <p:spPr>
            <a:xfrm>
              <a:off x="4573422" y="1601512"/>
              <a:ext cx="1326423" cy="571876"/>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市場が縮小するなかで、</a:t>
              </a:r>
              <a:endParaRPr kumimoji="1" lang="en-US" altLang="ja-JP" sz="1100" dirty="0">
                <a:solidFill>
                  <a:schemeClr val="tx1"/>
                </a:solidFill>
              </a:endParaRPr>
            </a:p>
            <a:p>
              <a:pPr algn="ctr"/>
              <a:r>
                <a:rPr kumimoji="1" lang="ja-JP" altLang="en-US" sz="1100" dirty="0">
                  <a:solidFill>
                    <a:schemeClr val="tx1"/>
                  </a:solidFill>
                </a:rPr>
                <a:t>確実に生き残り、成長を実現したい</a:t>
              </a:r>
              <a:endParaRPr kumimoji="1" lang="en-SG" sz="1100" dirty="0">
                <a:solidFill>
                  <a:schemeClr val="tx1"/>
                </a:solidFill>
              </a:endParaRPr>
            </a:p>
          </p:txBody>
        </p:sp>
        <p:sp>
          <p:nvSpPr>
            <p:cNvPr id="18" name="四角形: 角を丸くする 17">
              <a:extLst>
                <a:ext uri="{FF2B5EF4-FFF2-40B4-BE49-F238E27FC236}">
                  <a16:creationId xmlns:a16="http://schemas.microsoft.com/office/drawing/2014/main" id="{E5393C0E-5A28-B7BA-5CDA-33B51417553A}"/>
                </a:ext>
              </a:extLst>
            </p:cNvPr>
            <p:cNvSpPr/>
            <p:nvPr/>
          </p:nvSpPr>
          <p:spPr>
            <a:xfrm>
              <a:off x="6157035" y="1601512"/>
              <a:ext cx="1326423" cy="571876"/>
            </a:xfrm>
            <a:prstGeom prst="roundRect">
              <a:avLst/>
            </a:prstGeom>
            <a:solidFill>
              <a:schemeClr val="bg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100" dirty="0">
                  <a:solidFill>
                    <a:schemeClr val="tx1"/>
                  </a:solidFill>
                </a:rPr>
                <a:t>信頼できる先に自社の</a:t>
              </a:r>
              <a:endParaRPr kumimoji="1" lang="en-US" altLang="ja-JP" sz="1100" dirty="0">
                <a:solidFill>
                  <a:schemeClr val="tx1"/>
                </a:solidFill>
              </a:endParaRPr>
            </a:p>
            <a:p>
              <a:pPr algn="ctr"/>
              <a:r>
                <a:rPr kumimoji="1" lang="ja-JP" altLang="en-US" sz="1100" dirty="0">
                  <a:solidFill>
                    <a:schemeClr val="tx1"/>
                  </a:solidFill>
                </a:rPr>
                <a:t>事業を承継したい</a:t>
              </a:r>
              <a:endParaRPr kumimoji="1" lang="en-SG" sz="1100" dirty="0">
                <a:solidFill>
                  <a:schemeClr val="tx1"/>
                </a:solidFill>
              </a:endParaRPr>
            </a:p>
          </p:txBody>
        </p:sp>
      </p:grpSp>
      <p:pic>
        <p:nvPicPr>
          <p:cNvPr id="16" name="グラフィックス 15" descr="オフィス ワーカー (男性) 単色塗りつぶし">
            <a:extLst>
              <a:ext uri="{FF2B5EF4-FFF2-40B4-BE49-F238E27FC236}">
                <a16:creationId xmlns:a16="http://schemas.microsoft.com/office/drawing/2014/main" id="{4ED3DA69-4571-8914-589D-339D9CB92E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982381" y="1473841"/>
            <a:ext cx="688343" cy="750231"/>
          </a:xfrm>
          <a:prstGeom prst="rect">
            <a:avLst/>
          </a:prstGeom>
        </p:spPr>
      </p:pic>
      <p:sp>
        <p:nvSpPr>
          <p:cNvPr id="21" name="フローチャート: 手作業 20">
            <a:extLst>
              <a:ext uri="{FF2B5EF4-FFF2-40B4-BE49-F238E27FC236}">
                <a16:creationId xmlns:a16="http://schemas.microsoft.com/office/drawing/2014/main" id="{128D2957-58FB-37AD-650A-FD08B98C214E}"/>
              </a:ext>
            </a:extLst>
          </p:cNvPr>
          <p:cNvSpPr/>
          <p:nvPr/>
        </p:nvSpPr>
        <p:spPr>
          <a:xfrm rot="10800000">
            <a:off x="269986" y="2316480"/>
            <a:ext cx="1422080" cy="404562"/>
          </a:xfrm>
          <a:prstGeom prst="flowChartManualOperation">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grpSp>
        <p:nvGrpSpPr>
          <p:cNvPr id="30" name="グループ化 29">
            <a:extLst>
              <a:ext uri="{FF2B5EF4-FFF2-40B4-BE49-F238E27FC236}">
                <a16:creationId xmlns:a16="http://schemas.microsoft.com/office/drawing/2014/main" id="{C95D22D4-0F66-0EC2-7ECC-EA90819BD922}"/>
              </a:ext>
            </a:extLst>
          </p:cNvPr>
          <p:cNvGrpSpPr/>
          <p:nvPr/>
        </p:nvGrpSpPr>
        <p:grpSpPr>
          <a:xfrm>
            <a:off x="3362024" y="2872740"/>
            <a:ext cx="2468726" cy="3116580"/>
            <a:chOff x="3362024" y="2872740"/>
            <a:chExt cx="2468726" cy="3116580"/>
          </a:xfrm>
        </p:grpSpPr>
        <p:sp>
          <p:nvSpPr>
            <p:cNvPr id="22" name="四角形: 角を丸くする 21">
              <a:extLst>
                <a:ext uri="{FF2B5EF4-FFF2-40B4-BE49-F238E27FC236}">
                  <a16:creationId xmlns:a16="http://schemas.microsoft.com/office/drawing/2014/main" id="{8DEDF98F-FDCB-0075-4A73-104DB43AE683}"/>
                </a:ext>
              </a:extLst>
            </p:cNvPr>
            <p:cNvSpPr/>
            <p:nvPr/>
          </p:nvSpPr>
          <p:spPr>
            <a:xfrm>
              <a:off x="3362024" y="2872740"/>
              <a:ext cx="2468726" cy="311658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kumimoji="1" lang="en-US" altLang="ja-JP" dirty="0">
                <a:solidFill>
                  <a:schemeClr val="tx1"/>
                </a:solidFill>
              </a:endParaRPr>
            </a:p>
            <a:p>
              <a:pPr algn="ctr"/>
              <a:r>
                <a:rPr kumimoji="1" lang="ja-JP" altLang="en-US" sz="1600" b="1" dirty="0">
                  <a:solidFill>
                    <a:schemeClr val="accent1">
                      <a:lumMod val="50000"/>
                    </a:schemeClr>
                  </a:solidFill>
                </a:rPr>
                <a:t>成長戦略支援</a:t>
              </a:r>
              <a:endParaRPr kumimoji="1" lang="en-US" altLang="ja-JP" sz="1600" b="1" dirty="0">
                <a:solidFill>
                  <a:schemeClr val="accent1">
                    <a:lumMod val="50000"/>
                  </a:schemeClr>
                </a:solidFill>
              </a:endParaRPr>
            </a:p>
          </p:txBody>
        </p:sp>
        <p:sp>
          <p:nvSpPr>
            <p:cNvPr id="23" name="四角形: 角を丸くする 22">
              <a:extLst>
                <a:ext uri="{FF2B5EF4-FFF2-40B4-BE49-F238E27FC236}">
                  <a16:creationId xmlns:a16="http://schemas.microsoft.com/office/drawing/2014/main" id="{507F73E0-FF16-F589-735D-2749E0577361}"/>
                </a:ext>
              </a:extLst>
            </p:cNvPr>
            <p:cNvSpPr/>
            <p:nvPr/>
          </p:nvSpPr>
          <p:spPr>
            <a:xfrm>
              <a:off x="3590470" y="3896326"/>
              <a:ext cx="1973580" cy="523274"/>
            </a:xfrm>
            <a:prstGeom prst="roundRect">
              <a:avLst>
                <a:gd name="adj" fmla="val 4264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外部環境調査</a:t>
              </a:r>
              <a:endParaRPr kumimoji="1" lang="en-SG" b="1" dirty="0">
                <a:solidFill>
                  <a:schemeClr val="tx1"/>
                </a:solidFill>
              </a:endParaRPr>
            </a:p>
          </p:txBody>
        </p:sp>
        <p:sp>
          <p:nvSpPr>
            <p:cNvPr id="24" name="四角形: 角を丸くする 23">
              <a:extLst>
                <a:ext uri="{FF2B5EF4-FFF2-40B4-BE49-F238E27FC236}">
                  <a16:creationId xmlns:a16="http://schemas.microsoft.com/office/drawing/2014/main" id="{093870B4-30E8-770B-0E0E-F0CB589FA557}"/>
                </a:ext>
              </a:extLst>
            </p:cNvPr>
            <p:cNvSpPr/>
            <p:nvPr/>
          </p:nvSpPr>
          <p:spPr>
            <a:xfrm>
              <a:off x="3590470" y="4588620"/>
              <a:ext cx="1973580" cy="523274"/>
            </a:xfrm>
            <a:prstGeom prst="roundRect">
              <a:avLst>
                <a:gd name="adj" fmla="val 4264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成長戦略の策定</a:t>
              </a:r>
              <a:endParaRPr kumimoji="1" lang="en-SG" altLang="ja-JP" b="1" dirty="0">
                <a:solidFill>
                  <a:schemeClr val="tx1"/>
                </a:solidFill>
              </a:endParaRPr>
            </a:p>
          </p:txBody>
        </p:sp>
        <p:sp>
          <p:nvSpPr>
            <p:cNvPr id="25" name="四角形: 角を丸くする 24">
              <a:extLst>
                <a:ext uri="{FF2B5EF4-FFF2-40B4-BE49-F238E27FC236}">
                  <a16:creationId xmlns:a16="http://schemas.microsoft.com/office/drawing/2014/main" id="{3F9B014A-03D8-8179-5063-CACC4F000047}"/>
                </a:ext>
              </a:extLst>
            </p:cNvPr>
            <p:cNvSpPr/>
            <p:nvPr/>
          </p:nvSpPr>
          <p:spPr>
            <a:xfrm>
              <a:off x="3590470" y="5263592"/>
              <a:ext cx="1973580" cy="523274"/>
            </a:xfrm>
            <a:prstGeom prst="roundRect">
              <a:avLst>
                <a:gd name="adj" fmla="val 4264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成長戦略の実行支援</a:t>
              </a:r>
              <a:endParaRPr kumimoji="1" lang="en-SG" b="1" dirty="0">
                <a:solidFill>
                  <a:schemeClr val="tx1"/>
                </a:solidFill>
              </a:endParaRPr>
            </a:p>
          </p:txBody>
        </p:sp>
      </p:grpSp>
      <p:grpSp>
        <p:nvGrpSpPr>
          <p:cNvPr id="31" name="グループ化 30">
            <a:extLst>
              <a:ext uri="{FF2B5EF4-FFF2-40B4-BE49-F238E27FC236}">
                <a16:creationId xmlns:a16="http://schemas.microsoft.com/office/drawing/2014/main" id="{48682E3C-E45F-0323-B977-0CD0CDFEBDF3}"/>
              </a:ext>
            </a:extLst>
          </p:cNvPr>
          <p:cNvGrpSpPr/>
          <p:nvPr/>
        </p:nvGrpSpPr>
        <p:grpSpPr>
          <a:xfrm>
            <a:off x="6141722" y="2872740"/>
            <a:ext cx="2468726" cy="3116580"/>
            <a:chOff x="3362024" y="2872740"/>
            <a:chExt cx="2468726" cy="3116580"/>
          </a:xfrm>
        </p:grpSpPr>
        <p:sp>
          <p:nvSpPr>
            <p:cNvPr id="32" name="四角形: 角を丸くする 31">
              <a:extLst>
                <a:ext uri="{FF2B5EF4-FFF2-40B4-BE49-F238E27FC236}">
                  <a16:creationId xmlns:a16="http://schemas.microsoft.com/office/drawing/2014/main" id="{3826EB6C-5C2A-68BF-E05E-A5F0DAAE3D48}"/>
                </a:ext>
              </a:extLst>
            </p:cNvPr>
            <p:cNvSpPr/>
            <p:nvPr/>
          </p:nvSpPr>
          <p:spPr>
            <a:xfrm>
              <a:off x="3362024" y="2872740"/>
              <a:ext cx="2468726" cy="311658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endParaRPr kumimoji="1" lang="en-US" altLang="ja-JP" dirty="0">
                <a:solidFill>
                  <a:schemeClr val="tx1"/>
                </a:solidFill>
              </a:endParaRPr>
            </a:p>
            <a:p>
              <a:pPr algn="ctr"/>
              <a:r>
                <a:rPr kumimoji="1" lang="ja-JP" altLang="en-US" sz="1600" b="1" dirty="0">
                  <a:solidFill>
                    <a:schemeClr val="accent1">
                      <a:lumMod val="50000"/>
                    </a:schemeClr>
                  </a:solidFill>
                </a:rPr>
                <a:t>事業承継サポート</a:t>
              </a:r>
              <a:endParaRPr kumimoji="1" lang="en-US" altLang="ja-JP" sz="1600" b="1" dirty="0">
                <a:solidFill>
                  <a:schemeClr val="accent1">
                    <a:lumMod val="50000"/>
                  </a:schemeClr>
                </a:solidFill>
              </a:endParaRPr>
            </a:p>
          </p:txBody>
        </p:sp>
        <p:sp>
          <p:nvSpPr>
            <p:cNvPr id="33" name="四角形: 角を丸くする 32">
              <a:extLst>
                <a:ext uri="{FF2B5EF4-FFF2-40B4-BE49-F238E27FC236}">
                  <a16:creationId xmlns:a16="http://schemas.microsoft.com/office/drawing/2014/main" id="{A1E308C5-C716-F819-8923-BF53245E8443}"/>
                </a:ext>
              </a:extLst>
            </p:cNvPr>
            <p:cNvSpPr/>
            <p:nvPr/>
          </p:nvSpPr>
          <p:spPr>
            <a:xfrm>
              <a:off x="3590470" y="3896326"/>
              <a:ext cx="1973580" cy="523274"/>
            </a:xfrm>
            <a:prstGeom prst="roundRect">
              <a:avLst>
                <a:gd name="adj" fmla="val 4264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承継前準備</a:t>
              </a:r>
              <a:br>
                <a:rPr kumimoji="1" lang="en-US" altLang="ja-JP" b="1" dirty="0">
                  <a:solidFill>
                    <a:schemeClr val="tx1"/>
                  </a:solidFill>
                </a:rPr>
              </a:br>
              <a:r>
                <a:rPr kumimoji="1" lang="ja-JP" altLang="en-US" b="1" dirty="0">
                  <a:solidFill>
                    <a:schemeClr val="tx1"/>
                  </a:solidFill>
                </a:rPr>
                <a:t>・プラン策定</a:t>
              </a:r>
              <a:endParaRPr kumimoji="1" lang="en-SG" altLang="ja-JP" b="1" dirty="0">
                <a:solidFill>
                  <a:schemeClr val="tx1"/>
                </a:solidFill>
              </a:endParaRPr>
            </a:p>
          </p:txBody>
        </p:sp>
        <p:sp>
          <p:nvSpPr>
            <p:cNvPr id="34" name="四角形: 角を丸くする 33">
              <a:extLst>
                <a:ext uri="{FF2B5EF4-FFF2-40B4-BE49-F238E27FC236}">
                  <a16:creationId xmlns:a16="http://schemas.microsoft.com/office/drawing/2014/main" id="{0398EAB3-49F6-4382-DA2E-D6E74B8AF780}"/>
                </a:ext>
              </a:extLst>
            </p:cNvPr>
            <p:cNvSpPr/>
            <p:nvPr/>
          </p:nvSpPr>
          <p:spPr>
            <a:xfrm>
              <a:off x="3590470" y="4588620"/>
              <a:ext cx="1973580" cy="523274"/>
            </a:xfrm>
            <a:prstGeom prst="roundRect">
              <a:avLst>
                <a:gd name="adj" fmla="val 4264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承継先の評価・紹介</a:t>
              </a:r>
              <a:endParaRPr kumimoji="1" lang="en-SG" altLang="ja-JP" b="1" dirty="0">
                <a:solidFill>
                  <a:schemeClr val="tx1"/>
                </a:solidFill>
              </a:endParaRPr>
            </a:p>
          </p:txBody>
        </p:sp>
        <p:sp>
          <p:nvSpPr>
            <p:cNvPr id="35" name="四角形: 角を丸くする 34">
              <a:extLst>
                <a:ext uri="{FF2B5EF4-FFF2-40B4-BE49-F238E27FC236}">
                  <a16:creationId xmlns:a16="http://schemas.microsoft.com/office/drawing/2014/main" id="{62AA2BB4-1F2C-7CC4-AAB0-B321C3DA2A21}"/>
                </a:ext>
              </a:extLst>
            </p:cNvPr>
            <p:cNvSpPr/>
            <p:nvPr/>
          </p:nvSpPr>
          <p:spPr>
            <a:xfrm>
              <a:off x="3590470" y="5263592"/>
              <a:ext cx="1973580" cy="523274"/>
            </a:xfrm>
            <a:prstGeom prst="roundRect">
              <a:avLst>
                <a:gd name="adj" fmla="val 42641"/>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承継時の交渉サポート</a:t>
              </a:r>
              <a:endParaRPr kumimoji="1" lang="en-SG" b="1" dirty="0">
                <a:solidFill>
                  <a:schemeClr val="tx1"/>
                </a:solidFill>
              </a:endParaRPr>
            </a:p>
          </p:txBody>
        </p:sp>
      </p:grpSp>
    </p:spTree>
    <p:extLst>
      <p:ext uri="{BB962C8B-B14F-4D97-AF65-F5344CB8AC3E}">
        <p14:creationId xmlns:p14="http://schemas.microsoft.com/office/powerpoint/2010/main" val="71796292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30ED44-B761-490B-8FCE-562964A3EA6E}"/>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F67E8174-F729-DDF0-2665-E56759D900F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latin typeface="+mn-ea"/>
                <a:ea typeface="+mn-ea"/>
              </a:rPr>
              <a:t>24</a:t>
            </a:fld>
            <a:endParaRPr lang="ja" altLang="en-US">
              <a:latin typeface="+mn-ea"/>
              <a:ea typeface="+mn-ea"/>
            </a:endParaRPr>
          </a:p>
        </p:txBody>
      </p:sp>
      <p:sp>
        <p:nvSpPr>
          <p:cNvPr id="4" name="コンテンツ プレースホルダー 3">
            <a:extLst>
              <a:ext uri="{FF2B5EF4-FFF2-40B4-BE49-F238E27FC236}">
                <a16:creationId xmlns:a16="http://schemas.microsoft.com/office/drawing/2014/main" id="{F52069BF-899E-850A-F5EE-AF62DF6E3F1D}"/>
              </a:ext>
            </a:extLst>
          </p:cNvPr>
          <p:cNvSpPr>
            <a:spLocks noGrp="1"/>
          </p:cNvSpPr>
          <p:nvPr>
            <p:ph sz="quarter" idx="14"/>
          </p:nvPr>
        </p:nvSpPr>
        <p:spPr/>
        <p:txBody>
          <a:bodyPr/>
          <a:lstStyle/>
          <a:p>
            <a:r>
              <a:rPr kumimoji="1" lang="ja-JP" altLang="en-US" dirty="0">
                <a:latin typeface="+mn-ea"/>
                <a:ea typeface="+mn-ea"/>
              </a:rPr>
              <a:t>静脈事業</a:t>
            </a:r>
            <a:r>
              <a:rPr kumimoji="1" lang="en-US" altLang="ja-JP" dirty="0">
                <a:latin typeface="+mn-ea"/>
                <a:ea typeface="+mn-ea"/>
              </a:rPr>
              <a:t>BX</a:t>
            </a:r>
            <a:r>
              <a:rPr kumimoji="1" lang="ja-JP" altLang="en-US" dirty="0">
                <a:latin typeface="+mn-ea"/>
                <a:ea typeface="+mn-ea"/>
              </a:rPr>
              <a:t>支援実績</a:t>
            </a:r>
            <a:endParaRPr kumimoji="1" lang="en-US" dirty="0">
              <a:latin typeface="+mn-ea"/>
              <a:ea typeface="+mn-ea"/>
            </a:endParaRPr>
          </a:p>
        </p:txBody>
      </p:sp>
      <p:sp>
        <p:nvSpPr>
          <p:cNvPr id="5" name="コンテンツ プレースホルダー 11">
            <a:extLst>
              <a:ext uri="{FF2B5EF4-FFF2-40B4-BE49-F238E27FC236}">
                <a16:creationId xmlns:a16="http://schemas.microsoft.com/office/drawing/2014/main" id="{7DC9F2B5-A53D-A61D-B278-479571455E24}"/>
              </a:ext>
            </a:extLst>
          </p:cNvPr>
          <p:cNvSpPr>
            <a:spLocks noGrp="1"/>
          </p:cNvSpPr>
          <p:nvPr>
            <p:ph sz="quarter" idx="11"/>
          </p:nvPr>
        </p:nvSpPr>
        <p:spPr>
          <a:xfrm>
            <a:off x="269988" y="582988"/>
            <a:ext cx="8649894" cy="338554"/>
          </a:xfrm>
        </p:spPr>
        <p:txBody>
          <a:bodyPr/>
          <a:lstStyle/>
          <a:p>
            <a:r>
              <a:rPr lang="ja-JP" altLang="en-US" dirty="0"/>
              <a:t>以下は、過去提供サービスの一部を例示。貴社の課題やリソース状況に応じて必要な支援を実施。</a:t>
            </a:r>
            <a:endParaRPr lang="en-SG" altLang="ja-JP" dirty="0"/>
          </a:p>
        </p:txBody>
      </p:sp>
      <p:sp>
        <p:nvSpPr>
          <p:cNvPr id="23" name="四角形: 角を丸くする 22">
            <a:extLst>
              <a:ext uri="{FF2B5EF4-FFF2-40B4-BE49-F238E27FC236}">
                <a16:creationId xmlns:a16="http://schemas.microsoft.com/office/drawing/2014/main" id="{1C513B1B-A3BD-0A9C-CC31-2CAB362FCFC3}"/>
              </a:ext>
            </a:extLst>
          </p:cNvPr>
          <p:cNvSpPr/>
          <p:nvPr/>
        </p:nvSpPr>
        <p:spPr>
          <a:xfrm>
            <a:off x="533554" y="1264920"/>
            <a:ext cx="2468726" cy="41910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600" b="1" dirty="0">
                <a:solidFill>
                  <a:schemeClr val="accent1">
                    <a:lumMod val="50000"/>
                  </a:schemeClr>
                </a:solidFill>
              </a:rPr>
              <a:t>DX</a:t>
            </a:r>
            <a:r>
              <a:rPr kumimoji="1" lang="ja-JP" altLang="en-US" sz="1600" b="1" dirty="0">
                <a:solidFill>
                  <a:schemeClr val="accent1">
                    <a:lumMod val="50000"/>
                  </a:schemeClr>
                </a:solidFill>
              </a:rPr>
              <a:t>等による業務改善</a:t>
            </a:r>
            <a:endParaRPr kumimoji="1" lang="en-US" altLang="ja-JP" sz="1600" b="1" dirty="0">
              <a:solidFill>
                <a:schemeClr val="accent1">
                  <a:lumMod val="50000"/>
                </a:schemeClr>
              </a:solidFill>
            </a:endParaRPr>
          </a:p>
        </p:txBody>
      </p:sp>
      <p:sp>
        <p:nvSpPr>
          <p:cNvPr id="26" name="四角形: 角を丸くする 25">
            <a:extLst>
              <a:ext uri="{FF2B5EF4-FFF2-40B4-BE49-F238E27FC236}">
                <a16:creationId xmlns:a16="http://schemas.microsoft.com/office/drawing/2014/main" id="{ECF8006A-7CBA-C7DD-CFF2-F5E23450616D}"/>
              </a:ext>
            </a:extLst>
          </p:cNvPr>
          <p:cNvSpPr/>
          <p:nvPr/>
        </p:nvSpPr>
        <p:spPr>
          <a:xfrm>
            <a:off x="3362024" y="1264920"/>
            <a:ext cx="2468726" cy="41910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accent1">
                    <a:lumMod val="50000"/>
                  </a:schemeClr>
                </a:solidFill>
              </a:rPr>
              <a:t>成長戦略支援</a:t>
            </a:r>
            <a:endParaRPr kumimoji="1" lang="en-US" altLang="ja-JP" sz="1600" b="1" dirty="0">
              <a:solidFill>
                <a:schemeClr val="accent1">
                  <a:lumMod val="50000"/>
                </a:schemeClr>
              </a:solidFill>
            </a:endParaRPr>
          </a:p>
        </p:txBody>
      </p:sp>
      <p:sp>
        <p:nvSpPr>
          <p:cNvPr id="31" name="四角形: 角を丸くする 30">
            <a:extLst>
              <a:ext uri="{FF2B5EF4-FFF2-40B4-BE49-F238E27FC236}">
                <a16:creationId xmlns:a16="http://schemas.microsoft.com/office/drawing/2014/main" id="{E488B547-FBC4-B1A5-A5EC-457123D47205}"/>
              </a:ext>
            </a:extLst>
          </p:cNvPr>
          <p:cNvSpPr/>
          <p:nvPr/>
        </p:nvSpPr>
        <p:spPr>
          <a:xfrm>
            <a:off x="6141722" y="1264920"/>
            <a:ext cx="2468726" cy="41910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chemeClr val="accent1">
                    <a:lumMod val="50000"/>
                  </a:schemeClr>
                </a:solidFill>
              </a:rPr>
              <a:t>事業承継サポート</a:t>
            </a:r>
            <a:endParaRPr kumimoji="1" lang="en-US" altLang="ja-JP" sz="1600" b="1" dirty="0">
              <a:solidFill>
                <a:schemeClr val="accent1">
                  <a:lumMod val="50000"/>
                </a:schemeClr>
              </a:solidFill>
            </a:endParaRPr>
          </a:p>
        </p:txBody>
      </p:sp>
      <p:sp>
        <p:nvSpPr>
          <p:cNvPr id="35" name="二等辺三角形 34">
            <a:extLst>
              <a:ext uri="{FF2B5EF4-FFF2-40B4-BE49-F238E27FC236}">
                <a16:creationId xmlns:a16="http://schemas.microsoft.com/office/drawing/2014/main" id="{5D9E62E6-D202-A05B-4BC7-C18DB54D9EC3}"/>
              </a:ext>
            </a:extLst>
          </p:cNvPr>
          <p:cNvSpPr/>
          <p:nvPr/>
        </p:nvSpPr>
        <p:spPr>
          <a:xfrm rot="10800000">
            <a:off x="1112597" y="1874998"/>
            <a:ext cx="1310640" cy="152400"/>
          </a:xfrm>
          <a:prstGeom prst="triangl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sp>
        <p:nvSpPr>
          <p:cNvPr id="36" name="二等辺三角形 35">
            <a:extLst>
              <a:ext uri="{FF2B5EF4-FFF2-40B4-BE49-F238E27FC236}">
                <a16:creationId xmlns:a16="http://schemas.microsoft.com/office/drawing/2014/main" id="{72B4CCA3-D815-7334-656C-7CB5A28D4788}"/>
              </a:ext>
            </a:extLst>
          </p:cNvPr>
          <p:cNvSpPr/>
          <p:nvPr/>
        </p:nvSpPr>
        <p:spPr>
          <a:xfrm rot="10800000">
            <a:off x="3939615" y="1874998"/>
            <a:ext cx="1310640" cy="152400"/>
          </a:xfrm>
          <a:prstGeom prst="triangl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sp>
        <p:nvSpPr>
          <p:cNvPr id="37" name="二等辺三角形 36">
            <a:extLst>
              <a:ext uri="{FF2B5EF4-FFF2-40B4-BE49-F238E27FC236}">
                <a16:creationId xmlns:a16="http://schemas.microsoft.com/office/drawing/2014/main" id="{7E531439-D0DF-2A63-DD28-16E92E91993B}"/>
              </a:ext>
            </a:extLst>
          </p:cNvPr>
          <p:cNvSpPr/>
          <p:nvPr/>
        </p:nvSpPr>
        <p:spPr>
          <a:xfrm rot="10800000">
            <a:off x="6720764" y="1874998"/>
            <a:ext cx="1310640" cy="152400"/>
          </a:xfrm>
          <a:prstGeom prst="triangle">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sp>
        <p:nvSpPr>
          <p:cNvPr id="38" name="四角形: 角を丸くする 37">
            <a:extLst>
              <a:ext uri="{FF2B5EF4-FFF2-40B4-BE49-F238E27FC236}">
                <a16:creationId xmlns:a16="http://schemas.microsoft.com/office/drawing/2014/main" id="{4077AEF5-BF95-1852-6460-929061D08B0A}"/>
              </a:ext>
            </a:extLst>
          </p:cNvPr>
          <p:cNvSpPr/>
          <p:nvPr/>
        </p:nvSpPr>
        <p:spPr>
          <a:xfrm>
            <a:off x="533554" y="2218377"/>
            <a:ext cx="2468726" cy="419100"/>
          </a:xfrm>
          <a:prstGeom prst="roundRect">
            <a:avLst>
              <a:gd name="adj" fmla="val 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1600" b="1" dirty="0">
                <a:solidFill>
                  <a:schemeClr val="bg1"/>
                </a:solidFill>
              </a:rPr>
              <a:t>Ⅰ</a:t>
            </a:r>
            <a:r>
              <a:rPr kumimoji="1" lang="ja-JP" altLang="en-US" sz="1600" b="1" dirty="0">
                <a:solidFill>
                  <a:schemeClr val="bg1"/>
                </a:solidFill>
              </a:rPr>
              <a:t>　中間処理会社</a:t>
            </a:r>
            <a:r>
              <a:rPr kumimoji="1" lang="en-US" altLang="ja-JP" sz="1600" b="1" dirty="0">
                <a:solidFill>
                  <a:schemeClr val="bg1"/>
                </a:solidFill>
              </a:rPr>
              <a:t>A</a:t>
            </a:r>
            <a:r>
              <a:rPr kumimoji="1" lang="ja-JP" altLang="en-US" sz="1600" b="1" dirty="0">
                <a:solidFill>
                  <a:schemeClr val="bg1"/>
                </a:solidFill>
              </a:rPr>
              <a:t>社</a:t>
            </a:r>
            <a:endParaRPr kumimoji="1" lang="en-US" altLang="ja-JP" sz="1600" b="1" dirty="0">
              <a:solidFill>
                <a:schemeClr val="bg1"/>
              </a:solidFill>
            </a:endParaRPr>
          </a:p>
        </p:txBody>
      </p:sp>
      <p:sp>
        <p:nvSpPr>
          <p:cNvPr id="39" name="四角形: 角を丸くする 38">
            <a:extLst>
              <a:ext uri="{FF2B5EF4-FFF2-40B4-BE49-F238E27FC236}">
                <a16:creationId xmlns:a16="http://schemas.microsoft.com/office/drawing/2014/main" id="{8E2BE28D-02F9-59FB-4DF8-D5342502AE02}"/>
              </a:ext>
            </a:extLst>
          </p:cNvPr>
          <p:cNvSpPr/>
          <p:nvPr/>
        </p:nvSpPr>
        <p:spPr>
          <a:xfrm>
            <a:off x="3362024" y="2218377"/>
            <a:ext cx="2468726" cy="419100"/>
          </a:xfrm>
          <a:prstGeom prst="roundRect">
            <a:avLst>
              <a:gd name="adj" fmla="val 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1600" b="1" dirty="0">
                <a:solidFill>
                  <a:schemeClr val="bg1"/>
                </a:solidFill>
              </a:rPr>
              <a:t>Ⅱ</a:t>
            </a:r>
            <a:r>
              <a:rPr kumimoji="1" lang="ja-JP" altLang="en-US" sz="1600" b="1" dirty="0">
                <a:solidFill>
                  <a:schemeClr val="bg1"/>
                </a:solidFill>
              </a:rPr>
              <a:t>　収運会社</a:t>
            </a:r>
            <a:r>
              <a:rPr kumimoji="1" lang="en-US" altLang="ja-JP" sz="1600" b="1" dirty="0">
                <a:solidFill>
                  <a:schemeClr val="bg1"/>
                </a:solidFill>
              </a:rPr>
              <a:t>B</a:t>
            </a:r>
            <a:r>
              <a:rPr kumimoji="1" lang="ja-JP" altLang="en-US" sz="1600" b="1" dirty="0">
                <a:solidFill>
                  <a:schemeClr val="bg1"/>
                </a:solidFill>
              </a:rPr>
              <a:t>社</a:t>
            </a:r>
            <a:endParaRPr kumimoji="1" lang="en-US" altLang="ja-JP" sz="1600" b="1" dirty="0">
              <a:solidFill>
                <a:schemeClr val="bg1"/>
              </a:solidFill>
            </a:endParaRPr>
          </a:p>
        </p:txBody>
      </p:sp>
      <p:sp>
        <p:nvSpPr>
          <p:cNvPr id="40" name="四角形: 角を丸くする 39">
            <a:extLst>
              <a:ext uri="{FF2B5EF4-FFF2-40B4-BE49-F238E27FC236}">
                <a16:creationId xmlns:a16="http://schemas.microsoft.com/office/drawing/2014/main" id="{46EB97CB-EC15-584E-9DA4-6014917DAF54}"/>
              </a:ext>
            </a:extLst>
          </p:cNvPr>
          <p:cNvSpPr/>
          <p:nvPr/>
        </p:nvSpPr>
        <p:spPr>
          <a:xfrm>
            <a:off x="6141720" y="2218377"/>
            <a:ext cx="2468726" cy="419100"/>
          </a:xfrm>
          <a:prstGeom prst="roundRect">
            <a:avLst>
              <a:gd name="adj" fmla="val 0"/>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US" altLang="ja-JP" sz="1600" b="1" dirty="0">
                <a:solidFill>
                  <a:schemeClr val="bg1"/>
                </a:solidFill>
              </a:rPr>
              <a:t>Ⅲ</a:t>
            </a:r>
            <a:r>
              <a:rPr kumimoji="1" lang="ja-JP" altLang="en-US" sz="1600" b="1" dirty="0">
                <a:solidFill>
                  <a:schemeClr val="bg1"/>
                </a:solidFill>
              </a:rPr>
              <a:t>　収運会社</a:t>
            </a:r>
            <a:r>
              <a:rPr kumimoji="1" lang="en-US" altLang="ja-JP" sz="1600" b="1" dirty="0">
                <a:solidFill>
                  <a:schemeClr val="bg1"/>
                </a:solidFill>
              </a:rPr>
              <a:t>C</a:t>
            </a:r>
            <a:r>
              <a:rPr kumimoji="1" lang="ja-JP" altLang="en-US" sz="1600" b="1" dirty="0">
                <a:solidFill>
                  <a:schemeClr val="bg1"/>
                </a:solidFill>
              </a:rPr>
              <a:t>社</a:t>
            </a:r>
            <a:endParaRPr kumimoji="1" lang="en-US" altLang="ja-JP" sz="1600" b="1" dirty="0">
              <a:solidFill>
                <a:schemeClr val="bg1"/>
              </a:solidFill>
            </a:endParaRPr>
          </a:p>
        </p:txBody>
      </p:sp>
      <p:sp>
        <p:nvSpPr>
          <p:cNvPr id="41" name="四角形: 角を丸くする 40">
            <a:extLst>
              <a:ext uri="{FF2B5EF4-FFF2-40B4-BE49-F238E27FC236}">
                <a16:creationId xmlns:a16="http://schemas.microsoft.com/office/drawing/2014/main" id="{E0E94BA6-CC29-D941-D7DD-DDF122605B6A}"/>
              </a:ext>
            </a:extLst>
          </p:cNvPr>
          <p:cNvSpPr/>
          <p:nvPr/>
        </p:nvSpPr>
        <p:spPr>
          <a:xfrm>
            <a:off x="533554" y="2623194"/>
            <a:ext cx="2468726" cy="3651818"/>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accent1">
                  <a:lumMod val="50000"/>
                </a:schemeClr>
              </a:solidFill>
            </a:endParaRPr>
          </a:p>
          <a:p>
            <a:pPr algn="ctr"/>
            <a:endParaRPr kumimoji="1" lang="en-US" altLang="ja-JP" sz="1600" b="1" dirty="0">
              <a:solidFill>
                <a:schemeClr val="accent1">
                  <a:lumMod val="50000"/>
                </a:schemeClr>
              </a:solidFill>
            </a:endParaRPr>
          </a:p>
          <a:p>
            <a:pPr algn="ctr"/>
            <a:r>
              <a:rPr kumimoji="1" lang="en-US" altLang="ja-JP" sz="1600" b="1" dirty="0">
                <a:solidFill>
                  <a:schemeClr val="accent1">
                    <a:lumMod val="50000"/>
                  </a:schemeClr>
                </a:solidFill>
              </a:rPr>
              <a:t>DX</a:t>
            </a:r>
            <a:r>
              <a:rPr kumimoji="1" lang="ja-JP" altLang="en-US" sz="1600" b="1" dirty="0">
                <a:solidFill>
                  <a:schemeClr val="accent1">
                    <a:lumMod val="50000"/>
                  </a:schemeClr>
                </a:solidFill>
              </a:rPr>
              <a:t>化等を通じた</a:t>
            </a:r>
            <a:endParaRPr kumimoji="1" lang="en-US" altLang="ja-JP" sz="1600" b="1" dirty="0">
              <a:solidFill>
                <a:schemeClr val="accent1">
                  <a:lumMod val="50000"/>
                </a:schemeClr>
              </a:solidFill>
            </a:endParaRPr>
          </a:p>
          <a:p>
            <a:pPr algn="ctr"/>
            <a:r>
              <a:rPr kumimoji="1" lang="ja-JP" altLang="en-US" sz="1600" b="1" dirty="0">
                <a:solidFill>
                  <a:schemeClr val="accent1">
                    <a:lumMod val="50000"/>
                  </a:schemeClr>
                </a:solidFill>
              </a:rPr>
              <a:t>標準業務体制の構築</a:t>
            </a:r>
            <a:endParaRPr kumimoji="1" lang="en-US" altLang="ja-JP" sz="1600" b="1" dirty="0">
              <a:solidFill>
                <a:schemeClr val="accent1">
                  <a:lumMod val="50000"/>
                </a:schemeClr>
              </a:solidFill>
            </a:endParaRPr>
          </a:p>
          <a:p>
            <a:pPr algn="ctr"/>
            <a:endParaRPr kumimoji="1" lang="en-US" altLang="ja-JP" sz="1600" b="1" dirty="0">
              <a:solidFill>
                <a:schemeClr val="tx1"/>
              </a:solidFill>
            </a:endParaRPr>
          </a:p>
          <a:p>
            <a:pPr marL="285750" indent="-285750">
              <a:buFont typeface="Wingdings" panose="05000000000000000000" pitchFamily="2" charset="2"/>
              <a:buChar char="l"/>
            </a:pP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現行業務フローの可視化</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業務管理／運行管理システムの導入や見直し</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コンプラ遵守した管理帳票や</a:t>
            </a:r>
            <a:br>
              <a:rPr kumimoji="1" lang="en-US" altLang="ja-JP" sz="1200" b="1" dirty="0">
                <a:solidFill>
                  <a:schemeClr val="tx1"/>
                </a:solidFill>
              </a:rPr>
            </a:br>
            <a:r>
              <a:rPr kumimoji="1" lang="ja-JP" altLang="en-US" sz="1200" b="1" dirty="0">
                <a:solidFill>
                  <a:schemeClr val="tx1"/>
                </a:solidFill>
              </a:rPr>
              <a:t>新たな業務フローの定着化</a:t>
            </a:r>
            <a:endParaRPr kumimoji="1" lang="en-US" altLang="ja-JP" sz="1200" b="1" dirty="0">
              <a:solidFill>
                <a:schemeClr val="tx1"/>
              </a:solidFill>
            </a:endParaRPr>
          </a:p>
        </p:txBody>
      </p:sp>
      <p:sp>
        <p:nvSpPr>
          <p:cNvPr id="42" name="テキスト ボックス 41">
            <a:extLst>
              <a:ext uri="{FF2B5EF4-FFF2-40B4-BE49-F238E27FC236}">
                <a16:creationId xmlns:a16="http://schemas.microsoft.com/office/drawing/2014/main" id="{9A9194BF-6A73-4D05-1379-F99ED01FCBA0}"/>
              </a:ext>
            </a:extLst>
          </p:cNvPr>
          <p:cNvSpPr txBox="1"/>
          <p:nvPr/>
        </p:nvSpPr>
        <p:spPr>
          <a:xfrm>
            <a:off x="655320" y="2720340"/>
            <a:ext cx="2217420" cy="738664"/>
          </a:xfrm>
          <a:prstGeom prst="rect">
            <a:avLst/>
          </a:prstGeom>
          <a:noFill/>
        </p:spPr>
        <p:txBody>
          <a:bodyPr wrap="square" rtlCol="0">
            <a:spAutoFit/>
          </a:bodyPr>
          <a:lstStyle/>
          <a:p>
            <a:r>
              <a:rPr kumimoji="1" lang="ja-JP" altLang="en-US" sz="1050" dirty="0">
                <a:latin typeface="+mn-ea"/>
                <a:ea typeface="+mn-ea"/>
              </a:rPr>
              <a:t>課題認識</a:t>
            </a:r>
            <a:br>
              <a:rPr kumimoji="1" lang="en-US" altLang="ja-JP" sz="1050" dirty="0">
                <a:latin typeface="+mn-ea"/>
                <a:ea typeface="+mn-ea"/>
              </a:rPr>
            </a:br>
            <a:r>
              <a:rPr kumimoji="1" lang="ja-JP" altLang="en-US" sz="1050" dirty="0">
                <a:latin typeface="+mn-ea"/>
                <a:ea typeface="+mn-ea"/>
              </a:rPr>
              <a:t>：新しいトレンド等を適切な経営を行っていきたい</a:t>
            </a:r>
            <a:br>
              <a:rPr kumimoji="1" lang="en-US" altLang="ja-JP" sz="1050" dirty="0">
                <a:latin typeface="+mn-ea"/>
                <a:ea typeface="+mn-ea"/>
              </a:rPr>
            </a:br>
            <a:endParaRPr kumimoji="1" lang="en-SG" sz="1050" dirty="0">
              <a:latin typeface="+mn-ea"/>
              <a:ea typeface="+mn-ea"/>
            </a:endParaRPr>
          </a:p>
        </p:txBody>
      </p:sp>
      <p:sp>
        <p:nvSpPr>
          <p:cNvPr id="43" name="四角形: 角を丸くする 42">
            <a:extLst>
              <a:ext uri="{FF2B5EF4-FFF2-40B4-BE49-F238E27FC236}">
                <a16:creationId xmlns:a16="http://schemas.microsoft.com/office/drawing/2014/main" id="{0F69F5CB-462A-A182-4B8B-F600646F205F}"/>
              </a:ext>
            </a:extLst>
          </p:cNvPr>
          <p:cNvSpPr/>
          <p:nvPr/>
        </p:nvSpPr>
        <p:spPr>
          <a:xfrm>
            <a:off x="3362024" y="2623194"/>
            <a:ext cx="2468726" cy="3651818"/>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accent1">
                  <a:lumMod val="50000"/>
                </a:schemeClr>
              </a:solidFill>
            </a:endParaRPr>
          </a:p>
          <a:p>
            <a:pPr algn="ctr"/>
            <a:endParaRPr kumimoji="1" lang="en-US" altLang="ja-JP" sz="1600" b="1" dirty="0">
              <a:solidFill>
                <a:schemeClr val="accent1">
                  <a:lumMod val="50000"/>
                </a:schemeClr>
              </a:solidFill>
            </a:endParaRPr>
          </a:p>
          <a:p>
            <a:pPr algn="ctr"/>
            <a:r>
              <a:rPr kumimoji="1" lang="ja-JP" altLang="en-US" sz="1600" b="1" dirty="0">
                <a:solidFill>
                  <a:schemeClr val="accent1">
                    <a:lumMod val="50000"/>
                  </a:schemeClr>
                </a:solidFill>
              </a:rPr>
              <a:t>中間処理事業の</a:t>
            </a:r>
            <a:br>
              <a:rPr kumimoji="1" lang="en-US" altLang="ja-JP" sz="1600" b="1" dirty="0">
                <a:solidFill>
                  <a:schemeClr val="accent1">
                    <a:lumMod val="50000"/>
                  </a:schemeClr>
                </a:solidFill>
              </a:rPr>
            </a:br>
            <a:r>
              <a:rPr kumimoji="1" lang="ja-JP" altLang="en-US" sz="1600" b="1" dirty="0">
                <a:solidFill>
                  <a:schemeClr val="accent1">
                    <a:lumMod val="50000"/>
                  </a:schemeClr>
                </a:solidFill>
              </a:rPr>
              <a:t>事業計画策定サポート</a:t>
            </a:r>
            <a:endParaRPr kumimoji="1" lang="en-US" altLang="ja-JP" sz="1600" b="1" dirty="0">
              <a:solidFill>
                <a:schemeClr val="accent1">
                  <a:lumMod val="50000"/>
                </a:schemeClr>
              </a:solidFill>
            </a:endParaRPr>
          </a:p>
          <a:p>
            <a:pPr algn="ctr"/>
            <a:endParaRPr kumimoji="1" lang="en-US" altLang="ja-JP" sz="1600" b="1" dirty="0">
              <a:solidFill>
                <a:schemeClr val="tx1"/>
              </a:solidFill>
            </a:endParaRPr>
          </a:p>
          <a:p>
            <a:pPr marL="285750" indent="-285750">
              <a:buFont typeface="Wingdings" panose="05000000000000000000" pitchFamily="2" charset="2"/>
              <a:buChar char="l"/>
            </a:pP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市場環境分析</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競合環境分析</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トップライン計画の策定</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投資コストの試算と事業収支</a:t>
            </a:r>
            <a:br>
              <a:rPr kumimoji="1" lang="en-US" altLang="ja-JP" sz="1200" b="1" dirty="0">
                <a:solidFill>
                  <a:schemeClr val="tx1"/>
                </a:solidFill>
              </a:rPr>
            </a:br>
            <a:r>
              <a:rPr kumimoji="1" lang="ja-JP" altLang="en-US" sz="1200" b="1" dirty="0">
                <a:solidFill>
                  <a:schemeClr val="tx1"/>
                </a:solidFill>
              </a:rPr>
              <a:t>モデルの策定</a:t>
            </a:r>
            <a:endParaRPr kumimoji="1" lang="en-US" altLang="ja-JP" sz="1200" b="1" dirty="0">
              <a:solidFill>
                <a:schemeClr val="tx1"/>
              </a:solidFill>
            </a:endParaRPr>
          </a:p>
        </p:txBody>
      </p:sp>
      <p:sp>
        <p:nvSpPr>
          <p:cNvPr id="44" name="四角形: 角を丸くする 43">
            <a:extLst>
              <a:ext uri="{FF2B5EF4-FFF2-40B4-BE49-F238E27FC236}">
                <a16:creationId xmlns:a16="http://schemas.microsoft.com/office/drawing/2014/main" id="{90BBBEAB-7B02-A65F-883C-93075FB87577}"/>
              </a:ext>
            </a:extLst>
          </p:cNvPr>
          <p:cNvSpPr/>
          <p:nvPr/>
        </p:nvSpPr>
        <p:spPr>
          <a:xfrm>
            <a:off x="6141720" y="2623194"/>
            <a:ext cx="2468726" cy="3651818"/>
          </a:xfrm>
          <a:prstGeom prst="roundRect">
            <a:avLst>
              <a:gd name="adj" fmla="val 0"/>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accent1">
                  <a:lumMod val="50000"/>
                </a:schemeClr>
              </a:solidFill>
            </a:endParaRPr>
          </a:p>
          <a:p>
            <a:pPr algn="ctr"/>
            <a:endParaRPr kumimoji="1" lang="en-US" altLang="ja-JP" sz="1600" b="1" dirty="0">
              <a:solidFill>
                <a:schemeClr val="accent1">
                  <a:lumMod val="50000"/>
                </a:schemeClr>
              </a:solidFill>
            </a:endParaRPr>
          </a:p>
          <a:p>
            <a:pPr algn="ctr"/>
            <a:endParaRPr kumimoji="1" lang="en-US" altLang="ja-JP" sz="1600" b="1" dirty="0">
              <a:solidFill>
                <a:schemeClr val="accent1">
                  <a:lumMod val="50000"/>
                </a:schemeClr>
              </a:solidFill>
            </a:endParaRPr>
          </a:p>
          <a:p>
            <a:pPr algn="ctr"/>
            <a:r>
              <a:rPr kumimoji="1" lang="ja-JP" altLang="en-US" sz="1600" b="1" dirty="0">
                <a:solidFill>
                  <a:schemeClr val="accent1">
                    <a:lumMod val="50000"/>
                  </a:schemeClr>
                </a:solidFill>
              </a:rPr>
              <a:t>事業承継の</a:t>
            </a:r>
            <a:br>
              <a:rPr kumimoji="1" lang="en-US" altLang="ja-JP" sz="1600" b="1" dirty="0">
                <a:solidFill>
                  <a:schemeClr val="accent1">
                    <a:lumMod val="50000"/>
                  </a:schemeClr>
                </a:solidFill>
              </a:rPr>
            </a:br>
            <a:r>
              <a:rPr kumimoji="1" lang="ja-JP" altLang="en-US" sz="1600" b="1" dirty="0">
                <a:solidFill>
                  <a:schemeClr val="accent1">
                    <a:lumMod val="50000"/>
                  </a:schemeClr>
                </a:solidFill>
              </a:rPr>
              <a:t>包括アドバイザリー</a:t>
            </a:r>
            <a:endParaRPr kumimoji="1" lang="en-US" altLang="ja-JP" sz="1600" b="1" dirty="0">
              <a:solidFill>
                <a:schemeClr val="accent1">
                  <a:lumMod val="50000"/>
                </a:schemeClr>
              </a:solidFill>
            </a:endParaRPr>
          </a:p>
          <a:p>
            <a:pPr algn="ctr"/>
            <a:endParaRPr kumimoji="1" lang="en-US" altLang="ja-JP" sz="1600" b="1" dirty="0">
              <a:solidFill>
                <a:schemeClr val="tx1"/>
              </a:solidFill>
            </a:endParaRPr>
          </a:p>
          <a:p>
            <a:pPr marL="285750" indent="-285750">
              <a:buFont typeface="Wingdings" panose="05000000000000000000" pitchFamily="2" charset="2"/>
              <a:buChar char="l"/>
            </a:pP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事業承継プランの策定</a:t>
            </a:r>
            <a:endParaRPr kumimoji="1" lang="en-US" altLang="ja-JP" sz="1200" b="1" dirty="0">
              <a:solidFill>
                <a:schemeClr val="tx1"/>
              </a:solidFill>
            </a:endParaRPr>
          </a:p>
          <a:p>
            <a:pPr marL="285750" indent="-285750">
              <a:buFont typeface="Wingdings" panose="05000000000000000000" pitchFamily="2" charset="2"/>
              <a:buChar char="l"/>
            </a:pPr>
            <a:r>
              <a:rPr kumimoji="1" lang="en-US" altLang="ja-JP" sz="1200" b="1" dirty="0">
                <a:solidFill>
                  <a:schemeClr val="tx1"/>
                </a:solidFill>
              </a:rPr>
              <a:t>IM</a:t>
            </a:r>
            <a:r>
              <a:rPr kumimoji="1" lang="ja-JP" altLang="en-US" sz="1200" b="1" dirty="0">
                <a:solidFill>
                  <a:schemeClr val="tx1"/>
                </a:solidFill>
              </a:rPr>
              <a:t>の作成</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承継先の探索と条件交渉</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買い手の</a:t>
            </a:r>
            <a:r>
              <a:rPr kumimoji="1" lang="en-US" altLang="ja-JP" sz="1200" b="1" dirty="0">
                <a:solidFill>
                  <a:schemeClr val="tx1"/>
                </a:solidFill>
              </a:rPr>
              <a:t>DD</a:t>
            </a:r>
            <a:r>
              <a:rPr kumimoji="1" lang="ja-JP" altLang="en-US" sz="1200" b="1" dirty="0">
                <a:solidFill>
                  <a:schemeClr val="tx1"/>
                </a:solidFill>
              </a:rPr>
              <a:t>におけるコミュニケーションサポート</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非移管事業の事業計画の策定</a:t>
            </a:r>
            <a:endParaRPr kumimoji="1" lang="en-US" altLang="ja-JP" sz="1200" b="1" dirty="0">
              <a:solidFill>
                <a:schemeClr val="tx1"/>
              </a:solidFill>
            </a:endParaRPr>
          </a:p>
        </p:txBody>
      </p:sp>
      <p:sp>
        <p:nvSpPr>
          <p:cNvPr id="45" name="テキスト ボックス 44">
            <a:extLst>
              <a:ext uri="{FF2B5EF4-FFF2-40B4-BE49-F238E27FC236}">
                <a16:creationId xmlns:a16="http://schemas.microsoft.com/office/drawing/2014/main" id="{4AD41E9C-13BD-23DD-301E-11DE7A89F769}"/>
              </a:ext>
            </a:extLst>
          </p:cNvPr>
          <p:cNvSpPr txBox="1"/>
          <p:nvPr/>
        </p:nvSpPr>
        <p:spPr>
          <a:xfrm>
            <a:off x="3486225" y="2720340"/>
            <a:ext cx="2217420" cy="577081"/>
          </a:xfrm>
          <a:prstGeom prst="rect">
            <a:avLst/>
          </a:prstGeom>
          <a:noFill/>
        </p:spPr>
        <p:txBody>
          <a:bodyPr wrap="square" rtlCol="0">
            <a:spAutoFit/>
          </a:bodyPr>
          <a:lstStyle/>
          <a:p>
            <a:r>
              <a:rPr kumimoji="1" lang="ja-JP" altLang="en-US" sz="1050" dirty="0">
                <a:latin typeface="+mn-ea"/>
                <a:ea typeface="+mn-ea"/>
              </a:rPr>
              <a:t>課題認識</a:t>
            </a:r>
            <a:br>
              <a:rPr kumimoji="1" lang="en-US" altLang="ja-JP" sz="1050" dirty="0">
                <a:latin typeface="+mn-ea"/>
                <a:ea typeface="+mn-ea"/>
              </a:rPr>
            </a:br>
            <a:r>
              <a:rPr kumimoji="1" lang="ja-JP" altLang="en-US" sz="1050" dirty="0">
                <a:latin typeface="+mn-ea"/>
                <a:ea typeface="+mn-ea"/>
              </a:rPr>
              <a:t>：収運事業のみで将来に不安があり、中間処理場の建設を行いたい</a:t>
            </a:r>
            <a:endParaRPr kumimoji="1" lang="en-SG" sz="1050" dirty="0">
              <a:latin typeface="+mn-ea"/>
              <a:ea typeface="+mn-ea"/>
            </a:endParaRPr>
          </a:p>
        </p:txBody>
      </p:sp>
      <p:sp>
        <p:nvSpPr>
          <p:cNvPr id="46" name="テキスト ボックス 45">
            <a:extLst>
              <a:ext uri="{FF2B5EF4-FFF2-40B4-BE49-F238E27FC236}">
                <a16:creationId xmlns:a16="http://schemas.microsoft.com/office/drawing/2014/main" id="{A156BE5E-D63A-A5E8-9DDF-D9820345AE72}"/>
              </a:ext>
            </a:extLst>
          </p:cNvPr>
          <p:cNvSpPr txBox="1"/>
          <p:nvPr/>
        </p:nvSpPr>
        <p:spPr>
          <a:xfrm>
            <a:off x="6271260" y="2720340"/>
            <a:ext cx="2217420" cy="577081"/>
          </a:xfrm>
          <a:prstGeom prst="rect">
            <a:avLst/>
          </a:prstGeom>
          <a:noFill/>
        </p:spPr>
        <p:txBody>
          <a:bodyPr wrap="square" rtlCol="0">
            <a:spAutoFit/>
          </a:bodyPr>
          <a:lstStyle/>
          <a:p>
            <a:r>
              <a:rPr kumimoji="1" lang="ja-JP" altLang="en-US" sz="1050" dirty="0">
                <a:latin typeface="+mn-ea"/>
                <a:ea typeface="+mn-ea"/>
              </a:rPr>
              <a:t>課題認識</a:t>
            </a:r>
            <a:br>
              <a:rPr kumimoji="1" lang="en-US" altLang="ja-JP" sz="1050" dirty="0">
                <a:latin typeface="+mn-ea"/>
                <a:ea typeface="+mn-ea"/>
              </a:rPr>
            </a:br>
            <a:r>
              <a:rPr kumimoji="1" lang="ja-JP" altLang="en-US" sz="1050" dirty="0">
                <a:latin typeface="+mn-ea"/>
                <a:ea typeface="+mn-ea"/>
              </a:rPr>
              <a:t>：一部事業を残す形で、廃棄物関連事業の承継を行いたい</a:t>
            </a:r>
            <a:endParaRPr kumimoji="1" lang="en-SG" sz="1050" dirty="0">
              <a:latin typeface="+mn-ea"/>
              <a:ea typeface="+mn-ea"/>
            </a:endParaRPr>
          </a:p>
        </p:txBody>
      </p:sp>
    </p:spTree>
    <p:extLst>
      <p:ext uri="{BB962C8B-B14F-4D97-AF65-F5344CB8AC3E}">
        <p14:creationId xmlns:p14="http://schemas.microsoft.com/office/powerpoint/2010/main" val="377278533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42">
          <a:extLst>
            <a:ext uri="{FF2B5EF4-FFF2-40B4-BE49-F238E27FC236}">
              <a16:creationId xmlns:a16="http://schemas.microsoft.com/office/drawing/2014/main" id="{12A32A15-81E4-B1CE-47D5-00D4EC190A2F}"/>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A5D5C2E5-A1D8-AE20-F64A-28092418845B}"/>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4" imgW="426" imgH="428" progId="TCLayout.ActiveDocument.1">
                  <p:embed/>
                </p:oleObj>
              </mc:Choice>
              <mc:Fallback>
                <p:oleObj name="think-cellスライド" r:id="rId4" imgW="426" imgH="428" progId="TCLayout.ActiveDocument.1">
                  <p:embed/>
                  <p:pic>
                    <p:nvPicPr>
                      <p:cNvPr id="8" name="think-cell data - do not delete" hidden="1">
                        <a:extLst>
                          <a:ext uri="{FF2B5EF4-FFF2-40B4-BE49-F238E27FC236}">
                            <a16:creationId xmlns:a16="http://schemas.microsoft.com/office/drawing/2014/main" id="{A5D5C2E5-A1D8-AE20-F64A-28092418845B}"/>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3" name="Google Shape;43;p7">
            <a:extLst>
              <a:ext uri="{FF2B5EF4-FFF2-40B4-BE49-F238E27FC236}">
                <a16:creationId xmlns:a16="http://schemas.microsoft.com/office/drawing/2014/main" id="{A221E449-CD8D-F094-D849-A407308863F7}"/>
              </a:ext>
            </a:extLst>
          </p:cNvPr>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latin typeface="Meiryo UI" panose="020B0604030504040204" pitchFamily="50" charset="-128"/>
                <a:ea typeface="Meiryo UI" panose="020B0604030504040204" pitchFamily="50" charset="-128"/>
              </a:rPr>
              <a:t>25</a:t>
            </a:fld>
            <a:endParaRPr>
              <a:latin typeface="Meiryo UI" panose="020B0604030504040204" pitchFamily="50" charset="-128"/>
              <a:ea typeface="Meiryo UI" panose="020B0604030504040204" pitchFamily="50" charset="-128"/>
            </a:endParaRPr>
          </a:p>
        </p:txBody>
      </p:sp>
      <p:sp>
        <p:nvSpPr>
          <p:cNvPr id="44" name="Google Shape;44;p7">
            <a:extLst>
              <a:ext uri="{FF2B5EF4-FFF2-40B4-BE49-F238E27FC236}">
                <a16:creationId xmlns:a16="http://schemas.microsoft.com/office/drawing/2014/main" id="{B0B6067B-F2E0-922B-0844-68E68CB7E99D}"/>
              </a:ext>
            </a:extLst>
          </p:cNvPr>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latin typeface="Meiryo UI" panose="020B0604030504040204" pitchFamily="50" charset="-128"/>
                <a:ea typeface="Meiryo UI" panose="020B0604030504040204" pitchFamily="50" charset="-128"/>
              </a:rPr>
              <a:t>25</a:t>
            </a:fld>
            <a:endParaRPr>
              <a:latin typeface="Meiryo UI" panose="020B0604030504040204" pitchFamily="50" charset="-128"/>
              <a:ea typeface="Meiryo UI" panose="020B0604030504040204" pitchFamily="50" charset="-128"/>
            </a:endParaRPr>
          </a:p>
        </p:txBody>
      </p:sp>
      <p:sp>
        <p:nvSpPr>
          <p:cNvPr id="45" name="Google Shape;45;p7">
            <a:extLst>
              <a:ext uri="{FF2B5EF4-FFF2-40B4-BE49-F238E27FC236}">
                <a16:creationId xmlns:a16="http://schemas.microsoft.com/office/drawing/2014/main" id="{3B400D8E-1086-A2CB-5E0D-7770B762FDF3}"/>
              </a:ext>
            </a:extLst>
          </p:cNvPr>
          <p:cNvSpPr txBox="1">
            <a:spLocks noGrp="1"/>
          </p:cNvSpPr>
          <p:nvPr>
            <p:ph type="sldNum" idx="4294967295"/>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latin typeface="Meiryo UI" panose="020B0604030504040204" pitchFamily="50" charset="-128"/>
                <a:ea typeface="Meiryo UI" panose="020B0604030504040204" pitchFamily="50" charset="-128"/>
              </a:rPr>
              <a:t>25</a:t>
            </a:fld>
            <a:endParaRPr>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EE34B3BD-385F-DCE4-0C9D-C1348E90C46F}"/>
              </a:ext>
            </a:extLst>
          </p:cNvPr>
          <p:cNvSpPr/>
          <p:nvPr/>
        </p:nvSpPr>
        <p:spPr>
          <a:xfrm>
            <a:off x="0" y="0"/>
            <a:ext cx="9144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sp>
        <p:nvSpPr>
          <p:cNvPr id="5" name="テキスト ボックス 4">
            <a:extLst>
              <a:ext uri="{FF2B5EF4-FFF2-40B4-BE49-F238E27FC236}">
                <a16:creationId xmlns:a16="http://schemas.microsoft.com/office/drawing/2014/main" id="{20684C1A-6709-DB0F-42A6-23C662E7B3C6}"/>
              </a:ext>
            </a:extLst>
          </p:cNvPr>
          <p:cNvSpPr txBox="1"/>
          <p:nvPr/>
        </p:nvSpPr>
        <p:spPr>
          <a:xfrm>
            <a:off x="259080" y="6479972"/>
            <a:ext cx="3284220" cy="261610"/>
          </a:xfrm>
          <a:prstGeom prst="rect">
            <a:avLst/>
          </a:prstGeom>
          <a:noFill/>
        </p:spPr>
        <p:txBody>
          <a:bodyPr wrap="square" rtlCol="0">
            <a:spAutoFit/>
          </a:bodyPr>
          <a:lstStyle/>
          <a:p>
            <a:r>
              <a:rPr kumimoji="1" lang="en-US" altLang="ja-JP" sz="1050" dirty="0">
                <a:solidFill>
                  <a:schemeClr val="bg1"/>
                </a:solidFill>
              </a:rPr>
              <a:t>Canopus </a:t>
            </a:r>
            <a:r>
              <a:rPr kumimoji="1" lang="en-US" altLang="ja-JP" sz="1050" dirty="0" err="1">
                <a:solidFill>
                  <a:schemeClr val="bg1"/>
                </a:solidFill>
              </a:rPr>
              <a:t>inc</a:t>
            </a:r>
            <a:r>
              <a:rPr kumimoji="1" lang="en-US" altLang="ja-JP" sz="1050" dirty="0">
                <a:solidFill>
                  <a:schemeClr val="bg1"/>
                </a:solidFill>
              </a:rPr>
              <a:t>, all rights reserved</a:t>
            </a:r>
            <a:endParaRPr kumimoji="1" lang="en-SG" sz="1050" dirty="0">
              <a:solidFill>
                <a:schemeClr val="bg1"/>
              </a:solidFill>
            </a:endParaRPr>
          </a:p>
        </p:txBody>
      </p:sp>
      <p:sp>
        <p:nvSpPr>
          <p:cNvPr id="7" name="テキスト ボックス 6">
            <a:extLst>
              <a:ext uri="{FF2B5EF4-FFF2-40B4-BE49-F238E27FC236}">
                <a16:creationId xmlns:a16="http://schemas.microsoft.com/office/drawing/2014/main" id="{44E53D0E-A68E-0C31-5378-2AB4F30F4259}"/>
              </a:ext>
            </a:extLst>
          </p:cNvPr>
          <p:cNvSpPr txBox="1"/>
          <p:nvPr/>
        </p:nvSpPr>
        <p:spPr>
          <a:xfrm>
            <a:off x="678180" y="2720548"/>
            <a:ext cx="5897880" cy="584775"/>
          </a:xfrm>
          <a:prstGeom prst="rect">
            <a:avLst/>
          </a:prstGeom>
          <a:noFill/>
        </p:spPr>
        <p:txBody>
          <a:bodyPr wrap="square" rtlCol="0">
            <a:spAutoFit/>
          </a:bodyPr>
          <a:lstStyle/>
          <a:p>
            <a:r>
              <a:rPr kumimoji="1" lang="ja-JP" altLang="en-US" sz="3200" b="1" dirty="0">
                <a:solidFill>
                  <a:schemeClr val="bg1"/>
                </a:solidFill>
              </a:rPr>
              <a:t>０３</a:t>
            </a:r>
            <a:r>
              <a:rPr kumimoji="1" lang="en-US" altLang="ja-JP" sz="3200" b="1" dirty="0">
                <a:solidFill>
                  <a:schemeClr val="bg1"/>
                </a:solidFill>
              </a:rPr>
              <a:t>	</a:t>
            </a:r>
            <a:r>
              <a:rPr kumimoji="1" lang="ja-JP" altLang="en-US" sz="3200" b="1" dirty="0">
                <a:solidFill>
                  <a:schemeClr val="bg1"/>
                </a:solidFill>
              </a:rPr>
              <a:t>　ご参考資料</a:t>
            </a:r>
            <a:endParaRPr kumimoji="1" lang="en-US" altLang="ja-JP" sz="3200" b="1" dirty="0">
              <a:solidFill>
                <a:schemeClr val="bg1"/>
              </a:solidFill>
            </a:endParaRPr>
          </a:p>
        </p:txBody>
      </p:sp>
    </p:spTree>
    <p:extLst>
      <p:ext uri="{BB962C8B-B14F-4D97-AF65-F5344CB8AC3E}">
        <p14:creationId xmlns:p14="http://schemas.microsoft.com/office/powerpoint/2010/main" val="19833582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79D7AA3-A12A-C04B-08B1-3780E8C0F59E}"/>
              </a:ext>
            </a:extLst>
          </p:cNvPr>
          <p:cNvSpPr>
            <a:spLocks noGrp="1"/>
          </p:cNvSpPr>
          <p:nvPr>
            <p:ph type="sldNum" idx="12"/>
          </p:nvPr>
        </p:nvSpPr>
        <p:spPr/>
        <p:txBody>
          <a:bodyPr/>
          <a:lstStyle/>
          <a:p>
            <a:fld id="{00000000-1234-1234-1234-123412341234}" type="slidenum">
              <a:rPr lang="en-US" altLang="ja" smtClean="0">
                <a:latin typeface="Meiryo UI" panose="020B0604030504040204" pitchFamily="50" charset="-128"/>
                <a:ea typeface="Meiryo UI" panose="020B0604030504040204" pitchFamily="50" charset="-128"/>
              </a:rPr>
              <a:pPr/>
              <a:t>26</a:t>
            </a:fld>
            <a:endParaRPr lang="ja" altLang="en-US">
              <a:latin typeface="Meiryo UI" panose="020B0604030504040204" pitchFamily="50" charset="-128"/>
              <a:ea typeface="Meiryo UI" panose="020B0604030504040204" pitchFamily="50" charset="-128"/>
            </a:endParaRPr>
          </a:p>
        </p:txBody>
      </p:sp>
      <p:sp>
        <p:nvSpPr>
          <p:cNvPr id="4" name="コンテンツ プレースホルダー 3">
            <a:extLst>
              <a:ext uri="{FF2B5EF4-FFF2-40B4-BE49-F238E27FC236}">
                <a16:creationId xmlns:a16="http://schemas.microsoft.com/office/drawing/2014/main" id="{F2878C1C-A1CF-5131-9269-C71F36E867C7}"/>
              </a:ext>
            </a:extLst>
          </p:cNvPr>
          <p:cNvSpPr>
            <a:spLocks noGrp="1"/>
          </p:cNvSpPr>
          <p:nvPr>
            <p:ph sz="quarter" idx="14"/>
          </p:nvPr>
        </p:nvSpPr>
        <p:spPr/>
        <p:txBody>
          <a:bodyPr/>
          <a:lstStyle/>
          <a:p>
            <a:r>
              <a:rPr kumimoji="1" lang="ja-JP" altLang="en-US" dirty="0"/>
              <a:t>グループ会社の概要</a:t>
            </a:r>
            <a:endParaRPr kumimoji="1" lang="en-US" dirty="0"/>
          </a:p>
        </p:txBody>
      </p:sp>
      <p:graphicFrame>
        <p:nvGraphicFramePr>
          <p:cNvPr id="3" name="表 1">
            <a:extLst>
              <a:ext uri="{FF2B5EF4-FFF2-40B4-BE49-F238E27FC236}">
                <a16:creationId xmlns:a16="http://schemas.microsoft.com/office/drawing/2014/main" id="{68DE1E84-39BD-FD96-D0F2-0D494F40F45B}"/>
              </a:ext>
            </a:extLst>
          </p:cNvPr>
          <p:cNvGraphicFramePr/>
          <p:nvPr>
            <p:extLst>
              <p:ext uri="{D42A27DB-BD31-4B8C-83A1-F6EECF244321}">
                <p14:modId xmlns:p14="http://schemas.microsoft.com/office/powerpoint/2010/main" val="2354144977"/>
              </p:ext>
            </p:extLst>
          </p:nvPr>
        </p:nvGraphicFramePr>
        <p:xfrm>
          <a:off x="268448" y="1272540"/>
          <a:ext cx="8581937" cy="5029198"/>
        </p:xfrm>
        <a:graphic>
          <a:graphicData uri="http://schemas.openxmlformats.org/drawingml/2006/table">
            <a:tbl>
              <a:tblPr/>
              <a:tblGrid>
                <a:gridCol w="1156152">
                  <a:extLst>
                    <a:ext uri="{9D8B030D-6E8A-4147-A177-3AD203B41FA5}">
                      <a16:colId xmlns:a16="http://schemas.microsoft.com/office/drawing/2014/main" val="20000"/>
                    </a:ext>
                  </a:extLst>
                </a:gridCol>
                <a:gridCol w="2121000">
                  <a:extLst>
                    <a:ext uri="{9D8B030D-6E8A-4147-A177-3AD203B41FA5}">
                      <a16:colId xmlns:a16="http://schemas.microsoft.com/office/drawing/2014/main" val="20001"/>
                    </a:ext>
                  </a:extLst>
                </a:gridCol>
                <a:gridCol w="5304785">
                  <a:extLst>
                    <a:ext uri="{9D8B030D-6E8A-4147-A177-3AD203B41FA5}">
                      <a16:colId xmlns:a16="http://schemas.microsoft.com/office/drawing/2014/main" val="20002"/>
                    </a:ext>
                  </a:extLst>
                </a:gridCol>
              </a:tblGrid>
              <a:tr h="277052">
                <a:tc>
                  <a:txBody>
                    <a:bodyPr/>
                    <a:lstStyle/>
                    <a:p>
                      <a:pPr algn="ctr" defTabSz="914400">
                        <a:defRPr sz="1800"/>
                      </a:pPr>
                      <a:r>
                        <a:rPr sz="1100" b="1" i="0" spc="19" dirty="0" err="1">
                          <a:solidFill>
                            <a:schemeClr val="tx1"/>
                          </a:solidFill>
                          <a:latin typeface="+mn-ea"/>
                          <a:ea typeface="+mn-ea"/>
                          <a:cs typeface="Yu Gothic UI"/>
                          <a:sym typeface="Yu Gothic UI"/>
                        </a:rPr>
                        <a:t>会社名</a:t>
                      </a:r>
                      <a:endParaRPr sz="1100" b="1" i="0" spc="19" dirty="0">
                        <a:solidFill>
                          <a:schemeClr val="tx1"/>
                        </a:solidFill>
                        <a:latin typeface="+mn-ea"/>
                        <a:ea typeface="+mn-ea"/>
                        <a:cs typeface="Yu Gothic UI"/>
                        <a:sym typeface="Yu Gothic UI"/>
                      </a:endParaRPr>
                    </a:p>
                  </a:txBody>
                  <a:tcPr marL="72000" marR="72000" marT="36000" marB="36000" anchor="ctr" horzOverflow="overflow">
                    <a:lnL w="25400">
                      <a:noFill/>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bg1">
                          <a:lumMod val="95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2">
                  <a:txBody>
                    <a:bodyPr/>
                    <a:lstStyle/>
                    <a:p>
                      <a:pPr algn="l" defTabSz="914400">
                        <a:defRPr sz="1800"/>
                      </a:pPr>
                      <a:r>
                        <a:rPr sz="1100" b="0" i="0" spc="19" dirty="0" err="1">
                          <a:solidFill>
                            <a:schemeClr val="tx1"/>
                          </a:solidFill>
                          <a:latin typeface="+mn-ea"/>
                          <a:ea typeface="+mn-ea"/>
                          <a:cs typeface="Yu Gothic UI"/>
                          <a:sym typeface="Yu Gothic UI"/>
                        </a:rPr>
                        <a:t>株式会社</a:t>
                      </a:r>
                      <a:r>
                        <a:rPr sz="1100" b="0" i="0" spc="19" dirty="0">
                          <a:solidFill>
                            <a:schemeClr val="tx1"/>
                          </a:solidFill>
                          <a:latin typeface="+mn-ea"/>
                          <a:ea typeface="+mn-ea"/>
                          <a:cs typeface="Yu Gothic UI"/>
                          <a:sym typeface="Yu Gothic UI"/>
                        </a:rPr>
                        <a:t> 新関西テクニカ</a:t>
                      </a: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25400">
                      <a:noFill/>
                    </a:lnR>
                    <a:lnT w="9525" cap="flat" cmpd="sng" algn="ctr">
                      <a:solidFill>
                        <a:schemeClr val="bg1">
                          <a:lumMod val="95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ja-JP"/>
                    </a:p>
                  </a:txBody>
                  <a:tcPr/>
                </a:tc>
                <a:extLst>
                  <a:ext uri="{0D108BD9-81ED-4DB2-BD59-A6C34878D82A}">
                    <a16:rowId xmlns:a16="http://schemas.microsoft.com/office/drawing/2014/main" val="10000"/>
                  </a:ext>
                </a:extLst>
              </a:tr>
              <a:tr h="277052">
                <a:tc rowSpan="3">
                  <a:txBody>
                    <a:bodyPr/>
                    <a:lstStyle/>
                    <a:p>
                      <a:pPr algn="ctr" defTabSz="914400">
                        <a:defRPr sz="1800"/>
                      </a:pPr>
                      <a:r>
                        <a:rPr sz="1100" b="1" i="0" spc="19" dirty="0" err="1">
                          <a:solidFill>
                            <a:schemeClr val="tx1"/>
                          </a:solidFill>
                          <a:latin typeface="+mn-ea"/>
                          <a:ea typeface="+mn-ea"/>
                          <a:cs typeface="Yu Gothic UI"/>
                          <a:sym typeface="Yu Gothic UI"/>
                        </a:rPr>
                        <a:t>所在地</a:t>
                      </a:r>
                      <a:endParaRPr sz="1100" b="1" i="0" spc="19" dirty="0">
                        <a:solidFill>
                          <a:schemeClr val="tx1"/>
                        </a:solidFill>
                        <a:latin typeface="+mn-ea"/>
                        <a:ea typeface="+mn-ea"/>
                        <a:cs typeface="Yu Gothic UI"/>
                        <a:sym typeface="Yu Gothic UI"/>
                      </a:endParaRPr>
                    </a:p>
                  </a:txBody>
                  <a:tcPr marL="72000" marR="72000" marT="36000" marB="36000" anchor="ctr" horzOverflow="overflow">
                    <a:lnL w="25400">
                      <a:noFill/>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defTabSz="914400">
                        <a:defRPr sz="1000" spc="19">
                          <a:solidFill>
                            <a:srgbClr val="1B294F"/>
                          </a:solidFill>
                          <a:latin typeface="Yu Gothic UI"/>
                          <a:ea typeface="Yu Gothic UI"/>
                          <a:cs typeface="Yu Gothic UI"/>
                          <a:sym typeface="Yu Gothic UI"/>
                        </a:defRPr>
                      </a:pPr>
                      <a:r>
                        <a:rPr sz="1100" b="0" i="0" dirty="0">
                          <a:solidFill>
                            <a:schemeClr val="tx1"/>
                          </a:solidFill>
                          <a:latin typeface="+mn-ea"/>
                          <a:ea typeface="+mn-ea"/>
                        </a:rPr>
                        <a:t>【本社】</a:t>
                      </a: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defTabSz="914400">
                        <a:defRPr sz="1000" spc="19">
                          <a:solidFill>
                            <a:srgbClr val="1B294F"/>
                          </a:solidFill>
                          <a:latin typeface="Yu Gothic UI"/>
                          <a:ea typeface="Yu Gothic UI"/>
                          <a:cs typeface="Yu Gothic UI"/>
                          <a:sym typeface="Yu Gothic UI"/>
                        </a:defRPr>
                      </a:pPr>
                      <a:r>
                        <a:rPr sz="1100" b="0" i="0" dirty="0">
                          <a:solidFill>
                            <a:schemeClr val="tx1"/>
                          </a:solidFill>
                          <a:latin typeface="+mn-ea"/>
                          <a:ea typeface="+mn-ea"/>
                        </a:rPr>
                        <a:t>〒611-0031 京都府宇治市広野町新成田100-177</a:t>
                      </a: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25400">
                      <a:noFill/>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277052">
                <a:tc vMerge="1">
                  <a:txBody>
                    <a:bodyPr/>
                    <a:lstStyle/>
                    <a:p>
                      <a:endParaRPr lang="ja-JP"/>
                    </a:p>
                  </a:txBody>
                  <a:tcPr/>
                </a:tc>
                <a:tc>
                  <a:txBody>
                    <a:bodyPr/>
                    <a:lstStyle/>
                    <a:p>
                      <a:pPr algn="l" defTabSz="914400">
                        <a:defRPr sz="1000" spc="19">
                          <a:solidFill>
                            <a:srgbClr val="1B294F"/>
                          </a:solidFill>
                          <a:latin typeface="Yu Gothic UI"/>
                          <a:ea typeface="Yu Gothic UI"/>
                          <a:cs typeface="Yu Gothic UI"/>
                          <a:sym typeface="Yu Gothic UI"/>
                        </a:defRPr>
                      </a:pPr>
                      <a:r>
                        <a:rPr sz="1100" b="0" i="0" dirty="0">
                          <a:solidFill>
                            <a:schemeClr val="tx1"/>
                          </a:solidFill>
                          <a:latin typeface="+mn-ea"/>
                          <a:ea typeface="+mn-ea"/>
                        </a:rPr>
                        <a:t>【</a:t>
                      </a:r>
                      <a:r>
                        <a:rPr sz="1100" b="0" i="0" dirty="0" err="1">
                          <a:solidFill>
                            <a:schemeClr val="tx1"/>
                          </a:solidFill>
                          <a:latin typeface="+mn-ea"/>
                          <a:ea typeface="+mn-ea"/>
                        </a:rPr>
                        <a:t>伏見リサイクルセンタ</a:t>
                      </a:r>
                      <a:r>
                        <a:rPr sz="1100" b="0" i="0" dirty="0">
                          <a:solidFill>
                            <a:schemeClr val="tx1"/>
                          </a:solidFill>
                          <a:latin typeface="+mn-ea"/>
                          <a:ea typeface="+mn-ea"/>
                        </a:rPr>
                        <a:t>ー】</a:t>
                      </a: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defTabSz="914400">
                        <a:defRPr sz="1000" spc="19">
                          <a:solidFill>
                            <a:srgbClr val="1B294F"/>
                          </a:solidFill>
                          <a:latin typeface="Yu Gothic UI"/>
                          <a:ea typeface="Yu Gothic UI"/>
                          <a:cs typeface="Yu Gothic UI"/>
                          <a:sym typeface="Yu Gothic UI"/>
                        </a:defRPr>
                      </a:pPr>
                      <a:r>
                        <a:rPr sz="1100" b="0" i="0" dirty="0">
                          <a:solidFill>
                            <a:schemeClr val="tx1"/>
                          </a:solidFill>
                          <a:latin typeface="+mn-ea"/>
                          <a:ea typeface="+mn-ea"/>
                        </a:rPr>
                        <a:t>〒612-8244 京都府京都市伏見区横大路千両松町55-1</a:t>
                      </a: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25400">
                      <a:noFill/>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2"/>
                  </a:ext>
                </a:extLst>
              </a:tr>
              <a:tr h="277052">
                <a:tc vMerge="1">
                  <a:txBody>
                    <a:bodyPr/>
                    <a:lstStyle/>
                    <a:p>
                      <a:endParaRPr lang="ja-JP"/>
                    </a:p>
                  </a:txBody>
                  <a:tcPr/>
                </a:tc>
                <a:tc>
                  <a:txBody>
                    <a:bodyPr/>
                    <a:lstStyle/>
                    <a:p>
                      <a:pPr algn="l" defTabSz="914400">
                        <a:defRPr sz="1000" spc="19">
                          <a:solidFill>
                            <a:srgbClr val="1B294F"/>
                          </a:solidFill>
                          <a:latin typeface="Yu Gothic UI"/>
                          <a:ea typeface="Yu Gothic UI"/>
                          <a:cs typeface="Yu Gothic UI"/>
                          <a:sym typeface="Yu Gothic UI"/>
                        </a:defRPr>
                      </a:pPr>
                      <a:r>
                        <a:rPr sz="1100" b="0" i="0" dirty="0">
                          <a:solidFill>
                            <a:schemeClr val="tx1"/>
                          </a:solidFill>
                          <a:latin typeface="+mn-ea"/>
                          <a:ea typeface="+mn-ea"/>
                        </a:rPr>
                        <a:t>【</a:t>
                      </a:r>
                      <a:r>
                        <a:rPr sz="1100" b="0" i="0" dirty="0" err="1">
                          <a:solidFill>
                            <a:schemeClr val="tx1"/>
                          </a:solidFill>
                          <a:latin typeface="+mn-ea"/>
                          <a:ea typeface="+mn-ea"/>
                        </a:rPr>
                        <a:t>白川ECOセンタ</a:t>
                      </a:r>
                      <a:r>
                        <a:rPr sz="1100" b="0" i="0" dirty="0">
                          <a:solidFill>
                            <a:schemeClr val="tx1"/>
                          </a:solidFill>
                          <a:latin typeface="+mn-ea"/>
                          <a:ea typeface="+mn-ea"/>
                        </a:rPr>
                        <a:t>ー】</a:t>
                      </a: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defTabSz="914400">
                        <a:defRPr sz="1000" spc="19">
                          <a:solidFill>
                            <a:srgbClr val="1B294F"/>
                          </a:solidFill>
                          <a:latin typeface="Yu Gothic UI"/>
                          <a:ea typeface="Yu Gothic UI"/>
                          <a:cs typeface="Yu Gothic UI"/>
                          <a:sym typeface="Yu Gothic UI"/>
                        </a:defRPr>
                      </a:pPr>
                      <a:r>
                        <a:rPr sz="1100" b="0" i="0" dirty="0">
                          <a:solidFill>
                            <a:schemeClr val="tx1"/>
                          </a:solidFill>
                          <a:latin typeface="+mn-ea"/>
                          <a:ea typeface="+mn-ea"/>
                        </a:rPr>
                        <a:t>〒611-0022 京都府宇治市白川川上り谷81-52</a:t>
                      </a: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25400">
                      <a:noFill/>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3"/>
                  </a:ext>
                </a:extLst>
              </a:tr>
              <a:tr h="277052">
                <a:tc rowSpan="3">
                  <a:txBody>
                    <a:bodyPr/>
                    <a:lstStyle/>
                    <a:p>
                      <a:pPr algn="ctr" defTabSz="914400">
                        <a:defRPr sz="1000" spc="19">
                          <a:solidFill>
                            <a:srgbClr val="FFFFFF"/>
                          </a:solidFill>
                          <a:latin typeface="Yu Gothic UI"/>
                          <a:ea typeface="Yu Gothic UI"/>
                          <a:cs typeface="Yu Gothic UI"/>
                          <a:sym typeface="Yu Gothic UI"/>
                        </a:defRPr>
                      </a:pPr>
                      <a:r>
                        <a:rPr sz="1100" b="1" i="0" dirty="0" err="1">
                          <a:solidFill>
                            <a:schemeClr val="tx1"/>
                          </a:solidFill>
                          <a:latin typeface="+mn-ea"/>
                          <a:ea typeface="+mn-ea"/>
                        </a:rPr>
                        <a:t>電話／FAX</a:t>
                      </a:r>
                      <a:endParaRPr sz="1100" b="1" i="0" dirty="0">
                        <a:solidFill>
                          <a:schemeClr val="tx1"/>
                        </a:solidFill>
                        <a:latin typeface="+mn-ea"/>
                        <a:ea typeface="+mn-ea"/>
                      </a:endParaRPr>
                    </a:p>
                  </a:txBody>
                  <a:tcPr marL="72000" marR="72000" marT="36000" marB="36000" anchor="ctr" horzOverflow="overflow">
                    <a:lnL w="25400">
                      <a:noFill/>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defTabSz="914400">
                        <a:defRPr sz="1000" spc="19">
                          <a:solidFill>
                            <a:srgbClr val="1B294F"/>
                          </a:solidFill>
                          <a:latin typeface="Yu Gothic UI"/>
                          <a:ea typeface="Yu Gothic UI"/>
                          <a:cs typeface="Yu Gothic UI"/>
                          <a:sym typeface="Yu Gothic UI"/>
                        </a:defRPr>
                      </a:pPr>
                      <a:r>
                        <a:rPr sz="1100" b="0" i="0" dirty="0">
                          <a:solidFill>
                            <a:schemeClr val="tx1"/>
                          </a:solidFill>
                          <a:latin typeface="+mn-ea"/>
                          <a:ea typeface="+mn-ea"/>
                        </a:rPr>
                        <a:t>【本社】</a:t>
                      </a: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defTabSz="914400">
                        <a:defRPr sz="1800"/>
                      </a:pPr>
                      <a:r>
                        <a:rPr sz="1100" b="0" i="0" spc="19" dirty="0">
                          <a:solidFill>
                            <a:schemeClr val="tx1"/>
                          </a:solidFill>
                          <a:latin typeface="+mn-ea"/>
                          <a:ea typeface="+mn-ea"/>
                          <a:cs typeface="Yu Gothic UI"/>
                          <a:sym typeface="Yu Gothic UI"/>
                        </a:rPr>
                        <a:t>TEL : 0774-43-2380 ／ FAX : 0774-43-2002</a:t>
                      </a: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25400">
                      <a:noFill/>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4"/>
                  </a:ext>
                </a:extLst>
              </a:tr>
              <a:tr h="277052">
                <a:tc vMerge="1">
                  <a:txBody>
                    <a:bodyPr/>
                    <a:lstStyle/>
                    <a:p>
                      <a:endParaRPr lang="ja-JP"/>
                    </a:p>
                  </a:txBody>
                  <a:tcPr/>
                </a:tc>
                <a:tc>
                  <a:txBody>
                    <a:bodyPr/>
                    <a:lstStyle/>
                    <a:p>
                      <a:pPr algn="l" defTabSz="914400">
                        <a:defRPr sz="1000" spc="19">
                          <a:solidFill>
                            <a:srgbClr val="1B294F"/>
                          </a:solidFill>
                          <a:latin typeface="Yu Gothic UI"/>
                          <a:ea typeface="Yu Gothic UI"/>
                          <a:cs typeface="Yu Gothic UI"/>
                          <a:sym typeface="Yu Gothic UI"/>
                        </a:defRPr>
                      </a:pPr>
                      <a:r>
                        <a:rPr sz="1100" b="0" i="0">
                          <a:solidFill>
                            <a:schemeClr val="tx1"/>
                          </a:solidFill>
                          <a:latin typeface="+mn-ea"/>
                          <a:ea typeface="+mn-ea"/>
                        </a:rPr>
                        <a:t>【伏見リサイクルセンター】</a:t>
                      </a: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defTabSz="914400">
                        <a:defRPr sz="1800"/>
                      </a:pPr>
                      <a:r>
                        <a:rPr sz="1100" b="0" i="0" spc="19" dirty="0">
                          <a:solidFill>
                            <a:schemeClr val="tx1"/>
                          </a:solidFill>
                          <a:latin typeface="+mn-ea"/>
                          <a:ea typeface="+mn-ea"/>
                          <a:cs typeface="Yu Gothic UI"/>
                          <a:sym typeface="Yu Gothic UI"/>
                        </a:rPr>
                        <a:t>TEL : 075-604-0135 ／ FAX : 075-604-0136</a:t>
                      </a: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25400">
                      <a:noFill/>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5"/>
                  </a:ext>
                </a:extLst>
              </a:tr>
              <a:tr h="277052">
                <a:tc vMerge="1">
                  <a:txBody>
                    <a:bodyPr/>
                    <a:lstStyle/>
                    <a:p>
                      <a:endParaRPr lang="ja-JP"/>
                    </a:p>
                  </a:txBody>
                  <a:tcPr/>
                </a:tc>
                <a:tc>
                  <a:txBody>
                    <a:bodyPr/>
                    <a:lstStyle/>
                    <a:p>
                      <a:pPr algn="l" defTabSz="914400">
                        <a:defRPr sz="1000" spc="19">
                          <a:solidFill>
                            <a:srgbClr val="1B294F"/>
                          </a:solidFill>
                          <a:latin typeface="Yu Gothic UI"/>
                          <a:ea typeface="Yu Gothic UI"/>
                          <a:cs typeface="Yu Gothic UI"/>
                          <a:sym typeface="Yu Gothic UI"/>
                        </a:defRPr>
                      </a:pPr>
                      <a:r>
                        <a:rPr sz="1100" b="0" i="0">
                          <a:solidFill>
                            <a:schemeClr val="tx1"/>
                          </a:solidFill>
                          <a:latin typeface="+mn-ea"/>
                          <a:ea typeface="+mn-ea"/>
                        </a:rPr>
                        <a:t>【白川ECOセンター】</a:t>
                      </a: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defTabSz="914400">
                        <a:defRPr sz="1800"/>
                      </a:pPr>
                      <a:r>
                        <a:rPr sz="1100" b="0" i="0" spc="19" dirty="0">
                          <a:solidFill>
                            <a:schemeClr val="tx1"/>
                          </a:solidFill>
                          <a:latin typeface="+mn-ea"/>
                          <a:ea typeface="+mn-ea"/>
                          <a:cs typeface="Yu Gothic UI"/>
                          <a:sym typeface="Yu Gothic UI"/>
                        </a:rPr>
                        <a:t>TEL : 0774-66-6555 ／ FAX : 0774-66-6390</a:t>
                      </a: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25400">
                      <a:noFill/>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6"/>
                  </a:ext>
                </a:extLst>
              </a:tr>
              <a:tr h="277052">
                <a:tc rowSpan="2">
                  <a:txBody>
                    <a:bodyPr/>
                    <a:lstStyle/>
                    <a:p>
                      <a:pPr algn="ctr" defTabSz="914400">
                        <a:defRPr sz="1800"/>
                      </a:pPr>
                      <a:r>
                        <a:rPr sz="1100" b="1" i="0" spc="19" dirty="0">
                          <a:solidFill>
                            <a:schemeClr val="tx1"/>
                          </a:solidFill>
                          <a:latin typeface="+mn-ea"/>
                          <a:ea typeface="+mn-ea"/>
                          <a:cs typeface="Yu Gothic UI"/>
                          <a:sym typeface="Yu Gothic UI"/>
                        </a:rPr>
                        <a:t>E-mail</a:t>
                      </a:r>
                    </a:p>
                  </a:txBody>
                  <a:tcPr marL="72000" marR="72000" marT="36000" marB="36000" anchor="ctr" horzOverflow="overflow">
                    <a:lnL w="25400">
                      <a:noFill/>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a:txBody>
                    <a:bodyPr/>
                    <a:lstStyle/>
                    <a:p>
                      <a:pPr algn="l" defTabSz="914400">
                        <a:defRPr sz="1000" spc="19">
                          <a:solidFill>
                            <a:srgbClr val="1B294F"/>
                          </a:solidFill>
                          <a:latin typeface="Yu Gothic UI"/>
                          <a:ea typeface="Yu Gothic UI"/>
                          <a:cs typeface="Yu Gothic UI"/>
                          <a:sym typeface="Yu Gothic UI"/>
                        </a:defRPr>
                      </a:pPr>
                      <a:r>
                        <a:rPr sz="1100" b="0" i="0">
                          <a:solidFill>
                            <a:schemeClr val="tx1"/>
                          </a:solidFill>
                          <a:latin typeface="+mn-ea"/>
                          <a:ea typeface="+mn-ea"/>
                        </a:rPr>
                        <a:t>【本社】</a:t>
                      </a: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defTabSz="914400">
                        <a:defRPr sz="1800"/>
                      </a:pPr>
                      <a:r>
                        <a:rPr sz="1100" b="0" i="0" spc="19" dirty="0">
                          <a:solidFill>
                            <a:schemeClr val="tx1"/>
                          </a:solidFill>
                          <a:latin typeface="+mn-ea"/>
                          <a:ea typeface="+mn-ea"/>
                          <a:cs typeface="Yu Gothic UI"/>
                          <a:sym typeface="Yu Gothic UI"/>
                        </a:rPr>
                        <a:t>skt@kanteku.co.jp</a:t>
                      </a: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25400">
                      <a:noFill/>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7"/>
                  </a:ext>
                </a:extLst>
              </a:tr>
              <a:tr h="277052">
                <a:tc vMerge="1">
                  <a:txBody>
                    <a:bodyPr/>
                    <a:lstStyle/>
                    <a:p>
                      <a:endParaRPr lang="ja-JP"/>
                    </a:p>
                  </a:txBody>
                  <a:tcPr/>
                </a:tc>
                <a:tc>
                  <a:txBody>
                    <a:bodyPr/>
                    <a:lstStyle/>
                    <a:p>
                      <a:pPr algn="l" defTabSz="914400">
                        <a:defRPr sz="1000" spc="19">
                          <a:solidFill>
                            <a:srgbClr val="1B294F"/>
                          </a:solidFill>
                          <a:latin typeface="Yu Gothic UI"/>
                          <a:ea typeface="Yu Gothic UI"/>
                          <a:cs typeface="Yu Gothic UI"/>
                          <a:sym typeface="Yu Gothic UI"/>
                        </a:defRPr>
                      </a:pPr>
                      <a:r>
                        <a:rPr sz="1100" b="0" i="0" dirty="0">
                          <a:solidFill>
                            <a:schemeClr val="tx1"/>
                          </a:solidFill>
                          <a:latin typeface="+mn-ea"/>
                          <a:ea typeface="+mn-ea"/>
                        </a:rPr>
                        <a:t>【</a:t>
                      </a:r>
                      <a:r>
                        <a:rPr sz="1100" b="0" i="0" dirty="0" err="1">
                          <a:solidFill>
                            <a:schemeClr val="tx1"/>
                          </a:solidFill>
                          <a:latin typeface="+mn-ea"/>
                          <a:ea typeface="+mn-ea"/>
                        </a:rPr>
                        <a:t>伏見リサイクルセンタ</a:t>
                      </a:r>
                      <a:r>
                        <a:rPr sz="1100" b="0" i="0" dirty="0">
                          <a:solidFill>
                            <a:schemeClr val="tx1"/>
                          </a:solidFill>
                          <a:latin typeface="+mn-ea"/>
                          <a:ea typeface="+mn-ea"/>
                        </a:rPr>
                        <a:t>ー】</a:t>
                      </a: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defTabSz="914400">
                        <a:defRPr sz="1800"/>
                      </a:pPr>
                      <a:r>
                        <a:rPr sz="1100" b="0" i="0" spc="19" dirty="0">
                          <a:solidFill>
                            <a:schemeClr val="tx1"/>
                          </a:solidFill>
                          <a:latin typeface="+mn-ea"/>
                          <a:ea typeface="+mn-ea"/>
                          <a:cs typeface="Yu Gothic UI"/>
                          <a:sym typeface="Yu Gothic UI"/>
                        </a:rPr>
                        <a:t>skt-r@kanteku.co.jp</a:t>
                      </a: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25400">
                      <a:noFill/>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8"/>
                  </a:ext>
                </a:extLst>
              </a:tr>
              <a:tr h="277052">
                <a:tc>
                  <a:txBody>
                    <a:bodyPr/>
                    <a:lstStyle/>
                    <a:p>
                      <a:pPr algn="ctr" defTabSz="914400">
                        <a:defRPr sz="1800"/>
                      </a:pPr>
                      <a:r>
                        <a:rPr sz="1100" b="1" i="0" spc="19" dirty="0" err="1">
                          <a:solidFill>
                            <a:schemeClr val="tx1"/>
                          </a:solidFill>
                          <a:latin typeface="+mn-ea"/>
                          <a:ea typeface="+mn-ea"/>
                          <a:cs typeface="Yu Gothic UI"/>
                          <a:sym typeface="Yu Gothic UI"/>
                        </a:rPr>
                        <a:t>代表取締役</a:t>
                      </a:r>
                      <a:endParaRPr sz="1100" b="1" i="0" spc="19" dirty="0">
                        <a:solidFill>
                          <a:schemeClr val="tx1"/>
                        </a:solidFill>
                        <a:latin typeface="+mn-ea"/>
                        <a:ea typeface="+mn-ea"/>
                        <a:cs typeface="Yu Gothic UI"/>
                        <a:sym typeface="Yu Gothic UI"/>
                      </a:endParaRPr>
                    </a:p>
                  </a:txBody>
                  <a:tcPr marL="72000" marR="72000" marT="36000" marB="36000" anchor="ctr" horzOverflow="overflow">
                    <a:lnL w="25400">
                      <a:noFill/>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2">
                  <a:txBody>
                    <a:bodyPr/>
                    <a:lstStyle/>
                    <a:p>
                      <a:pPr algn="l" defTabSz="914400">
                        <a:defRPr sz="1800"/>
                      </a:pPr>
                      <a:r>
                        <a:rPr sz="1100" b="0" i="0" spc="19">
                          <a:solidFill>
                            <a:schemeClr val="tx1"/>
                          </a:solidFill>
                          <a:latin typeface="+mn-ea"/>
                          <a:ea typeface="+mn-ea"/>
                          <a:cs typeface="Yu Gothic UI"/>
                          <a:sym typeface="Yu Gothic UI"/>
                        </a:rPr>
                        <a:t>新井 龍達</a:t>
                      </a: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25400">
                      <a:noFill/>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ja-JP"/>
                    </a:p>
                  </a:txBody>
                  <a:tcPr/>
                </a:tc>
                <a:extLst>
                  <a:ext uri="{0D108BD9-81ED-4DB2-BD59-A6C34878D82A}">
                    <a16:rowId xmlns:a16="http://schemas.microsoft.com/office/drawing/2014/main" val="10009"/>
                  </a:ext>
                </a:extLst>
              </a:tr>
              <a:tr h="277052">
                <a:tc>
                  <a:txBody>
                    <a:bodyPr/>
                    <a:lstStyle/>
                    <a:p>
                      <a:pPr algn="ctr" defTabSz="914400">
                        <a:defRPr sz="1800"/>
                      </a:pPr>
                      <a:r>
                        <a:rPr sz="1100" b="1" i="0" spc="19" dirty="0" err="1">
                          <a:solidFill>
                            <a:schemeClr val="tx1"/>
                          </a:solidFill>
                          <a:latin typeface="+mn-ea"/>
                          <a:ea typeface="+mn-ea"/>
                          <a:cs typeface="Yu Gothic UI"/>
                          <a:sym typeface="Yu Gothic UI"/>
                        </a:rPr>
                        <a:t>創業</a:t>
                      </a:r>
                      <a:endParaRPr sz="1100" b="1" i="0" spc="19" dirty="0">
                        <a:solidFill>
                          <a:schemeClr val="tx1"/>
                        </a:solidFill>
                        <a:latin typeface="+mn-ea"/>
                        <a:ea typeface="+mn-ea"/>
                        <a:cs typeface="Yu Gothic UI"/>
                        <a:sym typeface="Yu Gothic UI"/>
                      </a:endParaRPr>
                    </a:p>
                  </a:txBody>
                  <a:tcPr marL="72000" marR="72000" marT="36000" marB="36000" anchor="ctr" horzOverflow="overflow">
                    <a:lnL w="25400">
                      <a:noFill/>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2">
                  <a:txBody>
                    <a:bodyPr/>
                    <a:lstStyle/>
                    <a:p>
                      <a:pPr algn="l" defTabSz="914400">
                        <a:defRPr sz="1000" spc="19">
                          <a:solidFill>
                            <a:srgbClr val="1B294F"/>
                          </a:solidFill>
                          <a:latin typeface="Yu Gothic UI"/>
                          <a:ea typeface="Yu Gothic UI"/>
                          <a:cs typeface="Yu Gothic UI"/>
                          <a:sym typeface="Yu Gothic UI"/>
                        </a:defRPr>
                      </a:pPr>
                      <a:r>
                        <a:rPr sz="1100" b="0" i="0">
                          <a:solidFill>
                            <a:schemeClr val="tx1"/>
                          </a:solidFill>
                          <a:latin typeface="+mn-ea"/>
                          <a:ea typeface="+mn-ea"/>
                        </a:rPr>
                        <a:t>1989年2月10日</a:t>
                      </a: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25400">
                      <a:noFill/>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ja-JP"/>
                    </a:p>
                  </a:txBody>
                  <a:tcPr/>
                </a:tc>
                <a:extLst>
                  <a:ext uri="{0D108BD9-81ED-4DB2-BD59-A6C34878D82A}">
                    <a16:rowId xmlns:a16="http://schemas.microsoft.com/office/drawing/2014/main" val="10010"/>
                  </a:ext>
                </a:extLst>
              </a:tr>
              <a:tr h="277052">
                <a:tc>
                  <a:txBody>
                    <a:bodyPr/>
                    <a:lstStyle/>
                    <a:p>
                      <a:pPr algn="ctr" defTabSz="914400">
                        <a:defRPr sz="1800"/>
                      </a:pPr>
                      <a:r>
                        <a:rPr sz="1100" b="1" i="0" spc="19" err="1">
                          <a:solidFill>
                            <a:schemeClr val="tx1"/>
                          </a:solidFill>
                          <a:latin typeface="+mn-ea"/>
                          <a:ea typeface="+mn-ea"/>
                          <a:cs typeface="Yu Gothic UI"/>
                          <a:sym typeface="Yu Gothic UI"/>
                        </a:rPr>
                        <a:t>資本金</a:t>
                      </a:r>
                      <a:endParaRPr sz="1100" b="1" i="0" spc="19">
                        <a:solidFill>
                          <a:schemeClr val="tx1"/>
                        </a:solidFill>
                        <a:latin typeface="+mn-ea"/>
                        <a:ea typeface="+mn-ea"/>
                        <a:cs typeface="Yu Gothic UI"/>
                        <a:sym typeface="Yu Gothic UI"/>
                      </a:endParaRPr>
                    </a:p>
                  </a:txBody>
                  <a:tcPr marL="72000" marR="72000" marT="36000" marB="36000" anchor="ctr" horzOverflow="overflow">
                    <a:lnL w="25400">
                      <a:noFill/>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2">
                  <a:txBody>
                    <a:bodyPr/>
                    <a:lstStyle/>
                    <a:p>
                      <a:pPr algn="l" defTabSz="914400">
                        <a:defRPr sz="1000" spc="19">
                          <a:solidFill>
                            <a:srgbClr val="1B294F"/>
                          </a:solidFill>
                          <a:latin typeface="Yu Gothic UI"/>
                          <a:ea typeface="Yu Gothic UI"/>
                          <a:cs typeface="Yu Gothic UI"/>
                          <a:sym typeface="Yu Gothic UI"/>
                        </a:defRPr>
                      </a:pPr>
                      <a:r>
                        <a:rPr sz="1100" b="0" i="0">
                          <a:solidFill>
                            <a:schemeClr val="tx1"/>
                          </a:solidFill>
                          <a:latin typeface="+mn-ea"/>
                          <a:ea typeface="+mn-ea"/>
                        </a:rPr>
                        <a:t>2,000万円</a:t>
                      </a: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25400">
                      <a:noFill/>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ja-JP"/>
                    </a:p>
                  </a:txBody>
                  <a:tcPr/>
                </a:tc>
                <a:extLst>
                  <a:ext uri="{0D108BD9-81ED-4DB2-BD59-A6C34878D82A}">
                    <a16:rowId xmlns:a16="http://schemas.microsoft.com/office/drawing/2014/main" val="10011"/>
                  </a:ext>
                </a:extLst>
              </a:tr>
              <a:tr h="277052">
                <a:tc>
                  <a:txBody>
                    <a:bodyPr/>
                    <a:lstStyle/>
                    <a:p>
                      <a:pPr algn="ctr" defTabSz="914400">
                        <a:defRPr sz="1800"/>
                      </a:pPr>
                      <a:r>
                        <a:rPr sz="1100" b="1" i="0" spc="19" dirty="0" err="1">
                          <a:solidFill>
                            <a:schemeClr val="tx1"/>
                          </a:solidFill>
                          <a:latin typeface="+mn-ea"/>
                          <a:ea typeface="+mn-ea"/>
                          <a:cs typeface="Yu Gothic UI"/>
                          <a:sym typeface="Yu Gothic UI"/>
                        </a:rPr>
                        <a:t>従業員数</a:t>
                      </a:r>
                      <a:endParaRPr sz="1100" b="1" i="0" spc="19" dirty="0">
                        <a:solidFill>
                          <a:schemeClr val="tx1"/>
                        </a:solidFill>
                        <a:latin typeface="+mn-ea"/>
                        <a:ea typeface="+mn-ea"/>
                        <a:cs typeface="Yu Gothic UI"/>
                        <a:sym typeface="Yu Gothic UI"/>
                      </a:endParaRPr>
                    </a:p>
                  </a:txBody>
                  <a:tcPr marL="72000" marR="72000" marT="36000" marB="36000" anchor="ctr" horzOverflow="overflow">
                    <a:lnL w="25400">
                      <a:noFill/>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2">
                  <a:txBody>
                    <a:bodyPr/>
                    <a:lstStyle/>
                    <a:p>
                      <a:pPr algn="l" defTabSz="914400">
                        <a:defRPr sz="1000" spc="19">
                          <a:solidFill>
                            <a:srgbClr val="1B294F"/>
                          </a:solidFill>
                          <a:latin typeface="Yu Gothic UI"/>
                          <a:ea typeface="Yu Gothic UI"/>
                          <a:cs typeface="Yu Gothic UI"/>
                          <a:sym typeface="Yu Gothic UI"/>
                        </a:defRPr>
                      </a:pPr>
                      <a:r>
                        <a:rPr lang="en-US" altLang="ja-JP" sz="1100" b="0" i="0" dirty="0">
                          <a:solidFill>
                            <a:schemeClr val="tx1"/>
                          </a:solidFill>
                          <a:latin typeface="+mn-ea"/>
                          <a:ea typeface="+mn-ea"/>
                        </a:rPr>
                        <a:t>60</a:t>
                      </a:r>
                      <a:r>
                        <a:rPr lang="ja-JP" altLang="en-US" sz="1100" b="0" i="0" dirty="0">
                          <a:solidFill>
                            <a:schemeClr val="tx1"/>
                          </a:solidFill>
                          <a:latin typeface="+mn-ea"/>
                          <a:ea typeface="+mn-ea"/>
                        </a:rPr>
                        <a:t>名</a:t>
                      </a:r>
                      <a:r>
                        <a:rPr sz="1100" b="0" i="0" dirty="0">
                          <a:solidFill>
                            <a:schemeClr val="tx1"/>
                          </a:solidFill>
                          <a:latin typeface="+mn-ea"/>
                          <a:ea typeface="+mn-ea"/>
                        </a:rPr>
                        <a:t>（202</a:t>
                      </a:r>
                      <a:r>
                        <a:rPr lang="en-US" sz="1100" b="0" i="0" dirty="0">
                          <a:solidFill>
                            <a:schemeClr val="tx1"/>
                          </a:solidFill>
                          <a:latin typeface="+mn-ea"/>
                          <a:ea typeface="+mn-ea"/>
                        </a:rPr>
                        <a:t>6</a:t>
                      </a:r>
                      <a:r>
                        <a:rPr sz="1100" b="0" i="0" dirty="0">
                          <a:solidFill>
                            <a:schemeClr val="tx1"/>
                          </a:solidFill>
                          <a:latin typeface="+mn-ea"/>
                          <a:ea typeface="+mn-ea"/>
                        </a:rPr>
                        <a:t>年</a:t>
                      </a:r>
                      <a:r>
                        <a:rPr lang="en-US" sz="1100" b="0" i="0" dirty="0">
                          <a:solidFill>
                            <a:schemeClr val="tx1"/>
                          </a:solidFill>
                          <a:latin typeface="+mn-ea"/>
                          <a:ea typeface="+mn-ea"/>
                        </a:rPr>
                        <a:t>2</a:t>
                      </a:r>
                      <a:r>
                        <a:rPr sz="1100" b="0" i="0" dirty="0">
                          <a:solidFill>
                            <a:schemeClr val="tx1"/>
                          </a:solidFill>
                          <a:latin typeface="+mn-ea"/>
                          <a:ea typeface="+mn-ea"/>
                        </a:rPr>
                        <a:t>月現在</a:t>
                      </a:r>
                      <a:r>
                        <a:rPr lang="ja-JP" altLang="en-US" sz="1100" b="0" i="0" dirty="0">
                          <a:solidFill>
                            <a:schemeClr val="tx1"/>
                          </a:solidFill>
                          <a:latin typeface="+mn-ea"/>
                          <a:ea typeface="+mn-ea"/>
                        </a:rPr>
                        <a:t>、パート・アルバイト含む</a:t>
                      </a:r>
                      <a:r>
                        <a:rPr sz="1100" b="0" i="0" dirty="0">
                          <a:solidFill>
                            <a:schemeClr val="tx1"/>
                          </a:solidFill>
                          <a:latin typeface="+mn-ea"/>
                          <a:ea typeface="+mn-ea"/>
                        </a:rPr>
                        <a:t>）</a:t>
                      </a: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25400">
                      <a:noFill/>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ja-JP"/>
                    </a:p>
                  </a:txBody>
                  <a:tcPr/>
                </a:tc>
                <a:extLst>
                  <a:ext uri="{0D108BD9-81ED-4DB2-BD59-A6C34878D82A}">
                    <a16:rowId xmlns:a16="http://schemas.microsoft.com/office/drawing/2014/main" val="10012"/>
                  </a:ext>
                </a:extLst>
              </a:tr>
              <a:tr h="475841">
                <a:tc>
                  <a:txBody>
                    <a:bodyPr/>
                    <a:lstStyle/>
                    <a:p>
                      <a:pPr algn="ctr" defTabSz="914400">
                        <a:defRPr sz="1800"/>
                      </a:pPr>
                      <a:r>
                        <a:rPr sz="1100" b="1" i="0" spc="19" dirty="0" err="1">
                          <a:solidFill>
                            <a:schemeClr val="tx1"/>
                          </a:solidFill>
                          <a:latin typeface="+mn-ea"/>
                          <a:ea typeface="+mn-ea"/>
                          <a:cs typeface="Yu Gothic UI"/>
                          <a:sym typeface="Yu Gothic UI"/>
                        </a:rPr>
                        <a:t>事業内容</a:t>
                      </a:r>
                      <a:endParaRPr sz="1100" b="1" i="0" spc="19" dirty="0">
                        <a:solidFill>
                          <a:schemeClr val="tx1"/>
                        </a:solidFill>
                        <a:latin typeface="+mn-ea"/>
                        <a:ea typeface="+mn-ea"/>
                        <a:cs typeface="Yu Gothic UI"/>
                        <a:sym typeface="Yu Gothic UI"/>
                      </a:endParaRPr>
                    </a:p>
                  </a:txBody>
                  <a:tcPr marL="72000" marR="72000" marT="36000" marB="36000" anchor="ctr" horzOverflow="overflow">
                    <a:lnL w="25400">
                      <a:noFill/>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2">
                  <a:txBody>
                    <a:bodyPr/>
                    <a:lstStyle/>
                    <a:p>
                      <a:pPr algn="l" defTabSz="914400">
                        <a:defRPr sz="1000" spc="19">
                          <a:solidFill>
                            <a:srgbClr val="1B294F"/>
                          </a:solidFill>
                          <a:latin typeface="Yu Gothic UI"/>
                          <a:ea typeface="Yu Gothic UI"/>
                          <a:cs typeface="Yu Gothic UI"/>
                          <a:sym typeface="Yu Gothic UI"/>
                        </a:defRPr>
                      </a:pPr>
                      <a:r>
                        <a:rPr sz="1100" b="0" i="0" err="1">
                          <a:solidFill>
                            <a:schemeClr val="tx1"/>
                          </a:solidFill>
                          <a:latin typeface="+mn-ea"/>
                          <a:ea typeface="+mn-ea"/>
                        </a:rPr>
                        <a:t>産業廃棄物処分業／産業廃棄物収集運搬業／一般廃棄物収集運搬業／産業省力機器販売業／一般区域貨物自動車運搬業</a:t>
                      </a:r>
                      <a:endParaRPr sz="1100" b="0" i="0">
                        <a:solidFill>
                          <a:schemeClr val="tx1"/>
                        </a:solidFill>
                        <a:latin typeface="+mn-ea"/>
                        <a:ea typeface="+mn-ea"/>
                      </a:endParaRP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25400">
                      <a:noFill/>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ja-JP"/>
                    </a:p>
                  </a:txBody>
                  <a:tcPr/>
                </a:tc>
                <a:extLst>
                  <a:ext uri="{0D108BD9-81ED-4DB2-BD59-A6C34878D82A}">
                    <a16:rowId xmlns:a16="http://schemas.microsoft.com/office/drawing/2014/main" val="10013"/>
                  </a:ext>
                </a:extLst>
              </a:tr>
              <a:tr h="277052">
                <a:tc>
                  <a:txBody>
                    <a:bodyPr/>
                    <a:lstStyle/>
                    <a:p>
                      <a:pPr algn="ctr" defTabSz="914400">
                        <a:defRPr sz="1800"/>
                      </a:pPr>
                      <a:r>
                        <a:rPr sz="1100" b="1" i="0" spc="19" dirty="0" err="1">
                          <a:solidFill>
                            <a:schemeClr val="tx1"/>
                          </a:solidFill>
                          <a:latin typeface="+mn-ea"/>
                          <a:ea typeface="+mn-ea"/>
                          <a:cs typeface="Yu Gothic UI"/>
                          <a:sym typeface="Yu Gothic UI"/>
                        </a:rPr>
                        <a:t>加盟団体</a:t>
                      </a:r>
                      <a:endParaRPr sz="1100" b="1" i="0" spc="19" dirty="0">
                        <a:solidFill>
                          <a:schemeClr val="tx1"/>
                        </a:solidFill>
                        <a:latin typeface="+mn-ea"/>
                        <a:ea typeface="+mn-ea"/>
                        <a:cs typeface="Yu Gothic UI"/>
                        <a:sym typeface="Yu Gothic UI"/>
                      </a:endParaRPr>
                    </a:p>
                  </a:txBody>
                  <a:tcPr marL="72000" marR="72000" marT="36000" marB="36000" anchor="ctr" horzOverflow="overflow">
                    <a:lnL w="25400">
                      <a:noFill/>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2">
                  <a:txBody>
                    <a:bodyPr/>
                    <a:lstStyle/>
                    <a:p>
                      <a:pPr algn="l" defTabSz="914400">
                        <a:defRPr sz="1800"/>
                      </a:pPr>
                      <a:r>
                        <a:rPr sz="1100" b="0" i="0" spc="19" dirty="0">
                          <a:solidFill>
                            <a:schemeClr val="tx1"/>
                          </a:solidFill>
                          <a:latin typeface="+mn-ea"/>
                          <a:ea typeface="+mn-ea"/>
                          <a:cs typeface="Yu Gothic UI"/>
                          <a:sym typeface="Yu Gothic UI"/>
                        </a:rPr>
                        <a:t>（</a:t>
                      </a:r>
                      <a:r>
                        <a:rPr sz="1100" b="0" i="0" spc="19" dirty="0" err="1">
                          <a:solidFill>
                            <a:schemeClr val="tx1"/>
                          </a:solidFill>
                          <a:latin typeface="+mn-ea"/>
                          <a:ea typeface="+mn-ea"/>
                          <a:cs typeface="Yu Gothic UI"/>
                          <a:sym typeface="Yu Gothic UI"/>
                        </a:rPr>
                        <a:t>社）京都府トラック協会</a:t>
                      </a:r>
                      <a:r>
                        <a:rPr sz="1100" b="0" i="0" spc="19" dirty="0">
                          <a:solidFill>
                            <a:schemeClr val="tx1"/>
                          </a:solidFill>
                          <a:latin typeface="+mn-ea"/>
                          <a:ea typeface="+mn-ea"/>
                          <a:cs typeface="Yu Gothic UI"/>
                          <a:sym typeface="Yu Gothic UI"/>
                        </a:rPr>
                        <a:t>／（</a:t>
                      </a:r>
                      <a:r>
                        <a:rPr sz="1100" b="0" i="0" spc="19" dirty="0" err="1">
                          <a:solidFill>
                            <a:schemeClr val="tx1"/>
                          </a:solidFill>
                          <a:latin typeface="+mn-ea"/>
                          <a:ea typeface="+mn-ea"/>
                          <a:cs typeface="Yu Gothic UI"/>
                          <a:sym typeface="Yu Gothic UI"/>
                        </a:rPr>
                        <a:t>公社）京都府産業資源循環協会／千両松地域エコ協議会／京都南廃棄物事業協同組合</a:t>
                      </a:r>
                      <a:endParaRPr sz="1100" b="0" i="0" spc="19" dirty="0">
                        <a:solidFill>
                          <a:schemeClr val="tx1"/>
                        </a:solidFill>
                        <a:latin typeface="+mn-ea"/>
                        <a:ea typeface="+mn-ea"/>
                        <a:cs typeface="Yu Gothic UI"/>
                        <a:sym typeface="Yu Gothic UI"/>
                      </a:endParaRP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25400">
                      <a:noFill/>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accent1">
                          <a:lumMod val="20000"/>
                          <a:lumOff val="8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ja-JP"/>
                    </a:p>
                  </a:txBody>
                  <a:tcPr/>
                </a:tc>
                <a:extLst>
                  <a:ext uri="{0D108BD9-81ED-4DB2-BD59-A6C34878D82A}">
                    <a16:rowId xmlns:a16="http://schemas.microsoft.com/office/drawing/2014/main" val="10014"/>
                  </a:ext>
                </a:extLst>
              </a:tr>
              <a:tr h="674629">
                <a:tc>
                  <a:txBody>
                    <a:bodyPr/>
                    <a:lstStyle/>
                    <a:p>
                      <a:pPr algn="ctr" defTabSz="914400">
                        <a:defRPr sz="1800"/>
                      </a:pPr>
                      <a:r>
                        <a:rPr sz="1100" b="1" i="0" spc="19" dirty="0" err="1">
                          <a:solidFill>
                            <a:schemeClr val="tx1"/>
                          </a:solidFill>
                          <a:latin typeface="+mn-ea"/>
                          <a:ea typeface="+mn-ea"/>
                          <a:cs typeface="Yu Gothic UI"/>
                          <a:sym typeface="Yu Gothic UI"/>
                        </a:rPr>
                        <a:t>主要取引先</a:t>
                      </a:r>
                      <a:endParaRPr sz="1100" b="1" i="0" spc="19" dirty="0">
                        <a:solidFill>
                          <a:schemeClr val="tx1"/>
                        </a:solidFill>
                        <a:latin typeface="+mn-ea"/>
                        <a:ea typeface="+mn-ea"/>
                        <a:cs typeface="Yu Gothic UI"/>
                        <a:sym typeface="Yu Gothic UI"/>
                      </a:endParaRPr>
                    </a:p>
                  </a:txBody>
                  <a:tcPr marL="72000" marR="72000" marT="36000" marB="36000" anchor="ctr" horzOverflow="overflow">
                    <a:lnL w="25400">
                      <a:noFill/>
                    </a:lnL>
                    <a:lnR w="9525" cap="flat" cmpd="sng" algn="ctr">
                      <a:solidFill>
                        <a:schemeClr val="accent1">
                          <a:lumMod val="20000"/>
                          <a:lumOff val="80000"/>
                        </a:schemeClr>
                      </a:solidFill>
                      <a:prstDash val="solid"/>
                      <a:round/>
                      <a:headEnd type="none" w="med" len="med"/>
                      <a:tailEnd type="none" w="med" len="med"/>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chemeClr val="accent1">
                        <a:lumMod val="20000"/>
                        <a:lumOff val="80000"/>
                      </a:schemeClr>
                    </a:solidFill>
                  </a:tcPr>
                </a:tc>
                <a:tc gridSpan="2">
                  <a:txBody>
                    <a:bodyPr/>
                    <a:lstStyle/>
                    <a:p>
                      <a:pPr algn="l" defTabSz="914400">
                        <a:defRPr sz="1000" spc="19">
                          <a:solidFill>
                            <a:srgbClr val="1B294F"/>
                          </a:solidFill>
                          <a:latin typeface="Yu Gothic UI"/>
                          <a:ea typeface="Yu Gothic UI"/>
                          <a:cs typeface="Yu Gothic UI"/>
                          <a:sym typeface="Yu Gothic UI"/>
                        </a:defRPr>
                      </a:pPr>
                      <a:r>
                        <a:rPr sz="1100" b="0" i="0" dirty="0" err="1">
                          <a:solidFill>
                            <a:schemeClr val="tx1"/>
                          </a:solidFill>
                          <a:latin typeface="+mn-ea"/>
                          <a:ea typeface="+mn-ea"/>
                        </a:rPr>
                        <a:t>京都日産自動車（株</a:t>
                      </a:r>
                      <a:r>
                        <a:rPr sz="1100" b="0" i="0" dirty="0">
                          <a:solidFill>
                            <a:schemeClr val="tx1"/>
                          </a:solidFill>
                          <a:latin typeface="+mn-ea"/>
                          <a:ea typeface="+mn-ea"/>
                        </a:rPr>
                        <a:t>）／</a:t>
                      </a:r>
                      <a:r>
                        <a:rPr sz="1100" b="0" i="0" dirty="0" err="1">
                          <a:solidFill>
                            <a:schemeClr val="tx1"/>
                          </a:solidFill>
                          <a:latin typeface="+mn-ea"/>
                          <a:ea typeface="+mn-ea"/>
                        </a:rPr>
                        <a:t>ネッツトヨタヤサカ（株</a:t>
                      </a:r>
                      <a:r>
                        <a:rPr sz="1100" b="0" i="0" dirty="0">
                          <a:solidFill>
                            <a:schemeClr val="tx1"/>
                          </a:solidFill>
                          <a:latin typeface="+mn-ea"/>
                          <a:ea typeface="+mn-ea"/>
                        </a:rPr>
                        <a:t>）／</a:t>
                      </a:r>
                      <a:r>
                        <a:rPr sz="1100" b="0" i="0" dirty="0" err="1">
                          <a:solidFill>
                            <a:schemeClr val="tx1"/>
                          </a:solidFill>
                          <a:latin typeface="+mn-ea"/>
                          <a:ea typeface="+mn-ea"/>
                        </a:rPr>
                        <a:t>三菱UFJ信託銀行（株</a:t>
                      </a:r>
                      <a:r>
                        <a:rPr sz="1100" b="0" i="0" dirty="0">
                          <a:solidFill>
                            <a:schemeClr val="tx1"/>
                          </a:solidFill>
                          <a:latin typeface="+mn-ea"/>
                          <a:ea typeface="+mn-ea"/>
                        </a:rPr>
                        <a:t>）／（</a:t>
                      </a:r>
                      <a:r>
                        <a:rPr sz="1100" b="0" i="0" dirty="0" err="1">
                          <a:solidFill>
                            <a:schemeClr val="tx1"/>
                          </a:solidFill>
                          <a:latin typeface="+mn-ea"/>
                          <a:ea typeface="+mn-ea"/>
                        </a:rPr>
                        <a:t>株）平和堂</a:t>
                      </a:r>
                      <a:r>
                        <a:rPr sz="1100" b="0" i="0" dirty="0">
                          <a:solidFill>
                            <a:schemeClr val="tx1"/>
                          </a:solidFill>
                          <a:latin typeface="+mn-ea"/>
                          <a:ea typeface="+mn-ea"/>
                        </a:rPr>
                        <a:t>／（</a:t>
                      </a:r>
                      <a:r>
                        <a:rPr sz="1100" b="0" i="0" dirty="0" err="1">
                          <a:solidFill>
                            <a:schemeClr val="tx1"/>
                          </a:solidFill>
                          <a:latin typeface="+mn-ea"/>
                          <a:ea typeface="+mn-ea"/>
                        </a:rPr>
                        <a:t>株）星和電機</a:t>
                      </a:r>
                      <a:r>
                        <a:rPr sz="1100" b="0" i="0" dirty="0">
                          <a:solidFill>
                            <a:schemeClr val="tx1"/>
                          </a:solidFill>
                          <a:latin typeface="+mn-ea"/>
                          <a:ea typeface="+mn-ea"/>
                        </a:rPr>
                        <a:t>／（</a:t>
                      </a:r>
                      <a:r>
                        <a:rPr sz="1100" b="0" i="0" dirty="0" err="1">
                          <a:solidFill>
                            <a:schemeClr val="tx1"/>
                          </a:solidFill>
                          <a:latin typeface="+mn-ea"/>
                          <a:ea typeface="+mn-ea"/>
                        </a:rPr>
                        <a:t>株）野村佃煮／医療法人和松会</a:t>
                      </a:r>
                      <a:r>
                        <a:rPr sz="1100" b="0" i="0" dirty="0">
                          <a:solidFill>
                            <a:schemeClr val="tx1"/>
                          </a:solidFill>
                          <a:latin typeface="+mn-ea"/>
                          <a:ea typeface="+mn-ea"/>
                        </a:rPr>
                        <a:t> </a:t>
                      </a:r>
                      <a:r>
                        <a:rPr sz="1100" b="0" i="0" dirty="0" err="1">
                          <a:solidFill>
                            <a:schemeClr val="tx1"/>
                          </a:solidFill>
                          <a:latin typeface="+mn-ea"/>
                          <a:ea typeface="+mn-ea"/>
                        </a:rPr>
                        <a:t>六地蔵総合病院／医療法人徳洲会</a:t>
                      </a:r>
                      <a:r>
                        <a:rPr sz="1100" b="0" i="0" dirty="0">
                          <a:solidFill>
                            <a:schemeClr val="tx1"/>
                          </a:solidFill>
                          <a:latin typeface="+mn-ea"/>
                          <a:ea typeface="+mn-ea"/>
                        </a:rPr>
                        <a:t> </a:t>
                      </a:r>
                      <a:r>
                        <a:rPr sz="1100" b="0" i="0" dirty="0" err="1">
                          <a:solidFill>
                            <a:schemeClr val="tx1"/>
                          </a:solidFill>
                          <a:latin typeface="+mn-ea"/>
                          <a:ea typeface="+mn-ea"/>
                        </a:rPr>
                        <a:t>宇治徳洲会病院／医療法人啓信会</a:t>
                      </a:r>
                      <a:r>
                        <a:rPr sz="1100" b="0" i="0" dirty="0">
                          <a:solidFill>
                            <a:schemeClr val="tx1"/>
                          </a:solidFill>
                          <a:latin typeface="+mn-ea"/>
                          <a:ea typeface="+mn-ea"/>
                        </a:rPr>
                        <a:t> </a:t>
                      </a:r>
                      <a:r>
                        <a:rPr sz="1100" b="0" i="0" dirty="0" err="1">
                          <a:solidFill>
                            <a:schemeClr val="tx1"/>
                          </a:solidFill>
                          <a:latin typeface="+mn-ea"/>
                          <a:ea typeface="+mn-ea"/>
                        </a:rPr>
                        <a:t>京都きづ川病院／日新電機（株</a:t>
                      </a:r>
                      <a:r>
                        <a:rPr sz="1100" b="0" i="0" dirty="0">
                          <a:solidFill>
                            <a:schemeClr val="tx1"/>
                          </a:solidFill>
                          <a:latin typeface="+mn-ea"/>
                          <a:ea typeface="+mn-ea"/>
                        </a:rPr>
                        <a:t>）／</a:t>
                      </a:r>
                      <a:r>
                        <a:rPr sz="1100" b="0" i="0" dirty="0" err="1">
                          <a:solidFill>
                            <a:schemeClr val="tx1"/>
                          </a:solidFill>
                          <a:latin typeface="+mn-ea"/>
                          <a:ea typeface="+mn-ea"/>
                        </a:rPr>
                        <a:t>睦備建設（株</a:t>
                      </a:r>
                      <a:r>
                        <a:rPr sz="1100" b="0" i="0" dirty="0">
                          <a:solidFill>
                            <a:schemeClr val="tx1"/>
                          </a:solidFill>
                          <a:latin typeface="+mn-ea"/>
                          <a:ea typeface="+mn-ea"/>
                        </a:rPr>
                        <a:t>）／</a:t>
                      </a:r>
                      <a:r>
                        <a:rPr sz="1100" b="0" i="0" dirty="0" err="1">
                          <a:solidFill>
                            <a:schemeClr val="tx1"/>
                          </a:solidFill>
                          <a:latin typeface="+mn-ea"/>
                          <a:ea typeface="+mn-ea"/>
                        </a:rPr>
                        <a:t>JR東海建設（株</a:t>
                      </a:r>
                      <a:r>
                        <a:rPr sz="1100" b="0" i="0" dirty="0">
                          <a:solidFill>
                            <a:schemeClr val="tx1"/>
                          </a:solidFill>
                          <a:latin typeface="+mn-ea"/>
                          <a:ea typeface="+mn-ea"/>
                        </a:rPr>
                        <a:t>）／</a:t>
                      </a:r>
                      <a:r>
                        <a:rPr sz="1100" b="0" i="0" dirty="0" err="1">
                          <a:solidFill>
                            <a:schemeClr val="tx1"/>
                          </a:solidFill>
                          <a:latin typeface="+mn-ea"/>
                          <a:ea typeface="+mn-ea"/>
                        </a:rPr>
                        <a:t>日立造船（株</a:t>
                      </a:r>
                      <a:r>
                        <a:rPr sz="1100" b="0" i="0" dirty="0">
                          <a:solidFill>
                            <a:schemeClr val="tx1"/>
                          </a:solidFill>
                          <a:latin typeface="+mn-ea"/>
                          <a:ea typeface="+mn-ea"/>
                        </a:rPr>
                        <a:t>）／</a:t>
                      </a:r>
                      <a:r>
                        <a:rPr sz="1100" b="0" i="0" dirty="0" err="1">
                          <a:solidFill>
                            <a:schemeClr val="tx1"/>
                          </a:solidFill>
                          <a:latin typeface="+mn-ea"/>
                          <a:ea typeface="+mn-ea"/>
                        </a:rPr>
                        <a:t>名工建設（株</a:t>
                      </a:r>
                      <a:r>
                        <a:rPr sz="1100" b="0" i="0" dirty="0">
                          <a:solidFill>
                            <a:schemeClr val="tx1"/>
                          </a:solidFill>
                          <a:latin typeface="+mn-ea"/>
                          <a:ea typeface="+mn-ea"/>
                        </a:rPr>
                        <a:t>）</a:t>
                      </a:r>
                    </a:p>
                  </a:txBody>
                  <a:tcPr marL="72000" marR="72000" marT="36000" marB="36000" anchor="ctr" horzOverflow="overflow">
                    <a:lnL w="9525" cap="flat" cmpd="sng" algn="ctr">
                      <a:solidFill>
                        <a:schemeClr val="accent1">
                          <a:lumMod val="20000"/>
                          <a:lumOff val="80000"/>
                        </a:schemeClr>
                      </a:solidFill>
                      <a:prstDash val="solid"/>
                      <a:round/>
                      <a:headEnd type="none" w="med" len="med"/>
                      <a:tailEnd type="none" w="med" len="med"/>
                    </a:lnL>
                    <a:lnR w="25400">
                      <a:noFill/>
                    </a:lnR>
                    <a:lnT w="9525" cap="flat" cmpd="sng" algn="ctr">
                      <a:solidFill>
                        <a:schemeClr val="accent1">
                          <a:lumMod val="20000"/>
                          <a:lumOff val="80000"/>
                        </a:schemeClr>
                      </a:solidFill>
                      <a:prstDash val="solid"/>
                      <a:round/>
                      <a:headEnd type="none" w="med" len="med"/>
                      <a:tailEnd type="none" w="med" len="med"/>
                    </a:lnT>
                    <a:lnB w="9525" cap="flat" cmpd="sng" algn="ctr">
                      <a:solidFill>
                        <a:schemeClr val="bg1">
                          <a:lumMod val="95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hMerge="1">
                  <a:txBody>
                    <a:bodyPr/>
                    <a:lstStyle/>
                    <a:p>
                      <a:endParaRPr lang="ja-JP"/>
                    </a:p>
                  </a:txBody>
                  <a:tcPr/>
                </a:tc>
                <a:extLst>
                  <a:ext uri="{0D108BD9-81ED-4DB2-BD59-A6C34878D82A}">
                    <a16:rowId xmlns:a16="http://schemas.microsoft.com/office/drawing/2014/main" val="10015"/>
                  </a:ext>
                </a:extLst>
              </a:tr>
            </a:tbl>
          </a:graphicData>
        </a:graphic>
      </p:graphicFrame>
      <p:sp>
        <p:nvSpPr>
          <p:cNvPr id="5" name="コンテンツ プレースホルダー 4">
            <a:extLst>
              <a:ext uri="{FF2B5EF4-FFF2-40B4-BE49-F238E27FC236}">
                <a16:creationId xmlns:a16="http://schemas.microsoft.com/office/drawing/2014/main" id="{F50A33AA-5A0D-E2AA-5099-D81FEE939B54}"/>
              </a:ext>
            </a:extLst>
          </p:cNvPr>
          <p:cNvSpPr>
            <a:spLocks noGrp="1"/>
          </p:cNvSpPr>
          <p:nvPr>
            <p:ph sz="quarter" idx="11"/>
          </p:nvPr>
        </p:nvSpPr>
        <p:spPr>
          <a:xfrm>
            <a:off x="202448" y="558088"/>
            <a:ext cx="8781896" cy="397536"/>
          </a:xfrm>
        </p:spPr>
        <p:txBody>
          <a:bodyPr>
            <a:noAutofit/>
          </a:bodyPr>
          <a:lstStyle/>
          <a:p>
            <a:pPr marL="0" indent="0">
              <a:buNone/>
            </a:pPr>
            <a:r>
              <a:rPr kumimoji="1" lang="ja-JP" altLang="en-US" b="1" dirty="0">
                <a:solidFill>
                  <a:schemeClr val="tx1"/>
                </a:solidFill>
                <a:latin typeface="+mn-ea"/>
                <a:ea typeface="+mn-ea"/>
              </a:rPr>
              <a:t>株式会社新関西テクニカにて廃棄物事業を運営</a:t>
            </a:r>
            <a:r>
              <a:rPr kumimoji="1" lang="ja-JP" altLang="en-US" dirty="0">
                <a:solidFill>
                  <a:schemeClr val="tx1"/>
                </a:solidFill>
              </a:rPr>
              <a:t>しており、</a:t>
            </a:r>
            <a:r>
              <a:rPr kumimoji="1" lang="ja-JP" altLang="en-US" b="1" dirty="0">
                <a:solidFill>
                  <a:schemeClr val="tx1"/>
                </a:solidFill>
                <a:latin typeface="+mn-ea"/>
                <a:ea typeface="+mn-ea"/>
              </a:rPr>
              <a:t>グループ会社において現業との関わりがあるからこそ、静脈産業の深い課題認識やインサイトを保有、常に更新理解している</a:t>
            </a:r>
          </a:p>
        </p:txBody>
      </p:sp>
    </p:spTree>
    <p:extLst>
      <p:ext uri="{BB962C8B-B14F-4D97-AF65-F5344CB8AC3E}">
        <p14:creationId xmlns:p14="http://schemas.microsoft.com/office/powerpoint/2010/main" val="40249717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2">
          <a:extLst>
            <a:ext uri="{FF2B5EF4-FFF2-40B4-BE49-F238E27FC236}">
              <a16:creationId xmlns:a16="http://schemas.microsoft.com/office/drawing/2014/main" id="{64ACE48C-5930-E95F-439F-5459C4EBA68E}"/>
            </a:ext>
          </a:extLst>
        </p:cNvPr>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4F3B031E-8780-02D3-BD36-16465D603E93}"/>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4" imgW="426" imgH="428" progId="TCLayout.ActiveDocument.1">
                  <p:embed/>
                </p:oleObj>
              </mc:Choice>
              <mc:Fallback>
                <p:oleObj name="think-cellスライド" r:id="rId4" imgW="426" imgH="428" progId="TCLayout.ActiveDocument.1">
                  <p:embed/>
                  <p:pic>
                    <p:nvPicPr>
                      <p:cNvPr id="8" name="think-cell data - do not delete" hidden="1">
                        <a:extLst>
                          <a:ext uri="{FF2B5EF4-FFF2-40B4-BE49-F238E27FC236}">
                            <a16:creationId xmlns:a16="http://schemas.microsoft.com/office/drawing/2014/main" id="{852F31CF-FD58-4547-EA9A-A27B99D7854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3" name="Google Shape;43;p7">
            <a:extLst>
              <a:ext uri="{FF2B5EF4-FFF2-40B4-BE49-F238E27FC236}">
                <a16:creationId xmlns:a16="http://schemas.microsoft.com/office/drawing/2014/main" id="{C6C01BEC-F9CC-92AF-11E0-E558E13E10BB}"/>
              </a:ext>
            </a:extLst>
          </p:cNvPr>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latin typeface="Meiryo UI" panose="020B0604030504040204" pitchFamily="50" charset="-128"/>
                <a:ea typeface="Meiryo UI" panose="020B0604030504040204" pitchFamily="50" charset="-128"/>
              </a:rPr>
              <a:t>3</a:t>
            </a:fld>
            <a:endParaRPr>
              <a:latin typeface="Meiryo UI" panose="020B0604030504040204" pitchFamily="50" charset="-128"/>
              <a:ea typeface="Meiryo UI" panose="020B0604030504040204" pitchFamily="50" charset="-128"/>
            </a:endParaRPr>
          </a:p>
        </p:txBody>
      </p:sp>
      <p:sp>
        <p:nvSpPr>
          <p:cNvPr id="44" name="Google Shape;44;p7">
            <a:extLst>
              <a:ext uri="{FF2B5EF4-FFF2-40B4-BE49-F238E27FC236}">
                <a16:creationId xmlns:a16="http://schemas.microsoft.com/office/drawing/2014/main" id="{B383A02D-42A8-85F7-64DF-F12E8E9B4A6B}"/>
              </a:ext>
            </a:extLst>
          </p:cNvPr>
          <p:cNvSpPr txBox="1">
            <a:spLocks noGrp="1"/>
          </p:cNvSpPr>
          <p:nvPr>
            <p:ph type="sldNum" idx="12"/>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latin typeface="Meiryo UI" panose="020B0604030504040204" pitchFamily="50" charset="-128"/>
                <a:ea typeface="Meiryo UI" panose="020B0604030504040204" pitchFamily="50" charset="-128"/>
              </a:rPr>
              <a:t>3</a:t>
            </a:fld>
            <a:endParaRPr>
              <a:latin typeface="Meiryo UI" panose="020B0604030504040204" pitchFamily="50" charset="-128"/>
              <a:ea typeface="Meiryo UI" panose="020B0604030504040204" pitchFamily="50" charset="-128"/>
            </a:endParaRPr>
          </a:p>
        </p:txBody>
      </p:sp>
      <p:sp>
        <p:nvSpPr>
          <p:cNvPr id="45" name="Google Shape;45;p7">
            <a:extLst>
              <a:ext uri="{FF2B5EF4-FFF2-40B4-BE49-F238E27FC236}">
                <a16:creationId xmlns:a16="http://schemas.microsoft.com/office/drawing/2014/main" id="{6922495C-CC1C-477C-4229-347674367D80}"/>
              </a:ext>
            </a:extLst>
          </p:cNvPr>
          <p:cNvSpPr txBox="1">
            <a:spLocks noGrp="1"/>
          </p:cNvSpPr>
          <p:nvPr>
            <p:ph type="sldNum" idx="4294967295"/>
          </p:nvPr>
        </p:nvSpPr>
        <p:spPr>
          <a:xfrm>
            <a:off x="8472458" y="6217622"/>
            <a:ext cx="548700" cy="524700"/>
          </a:xfrm>
          <a:prstGeom prst="rect">
            <a:avLst/>
          </a:prstGeom>
        </p:spPr>
        <p:txBody>
          <a:bodyPr spcFirstLastPara="1" wrap="square" lIns="91425" tIns="91425" rIns="91425" bIns="91425" anchor="ctr" anchorCtr="0">
            <a:normAutofit/>
          </a:bodyPr>
          <a:lstStyle/>
          <a:p>
            <a:pPr marL="0" lvl="0" indent="0" algn="r" rtl="0">
              <a:spcBef>
                <a:spcPts val="0"/>
              </a:spcBef>
              <a:spcAft>
                <a:spcPts val="0"/>
              </a:spcAft>
              <a:buNone/>
            </a:pPr>
            <a:fld id="{00000000-1234-1234-1234-123412341234}" type="slidenum">
              <a:rPr lang="en-US" altLang="ja">
                <a:latin typeface="Meiryo UI" panose="020B0604030504040204" pitchFamily="50" charset="-128"/>
                <a:ea typeface="Meiryo UI" panose="020B0604030504040204" pitchFamily="50" charset="-128"/>
              </a:rPr>
              <a:t>3</a:t>
            </a:fld>
            <a:endParaRPr>
              <a:latin typeface="Meiryo UI" panose="020B0604030504040204" pitchFamily="50" charset="-128"/>
              <a:ea typeface="Meiryo UI" panose="020B0604030504040204" pitchFamily="50" charset="-128"/>
            </a:endParaRPr>
          </a:p>
        </p:txBody>
      </p:sp>
      <p:sp>
        <p:nvSpPr>
          <p:cNvPr id="3" name="正方形/長方形 2">
            <a:extLst>
              <a:ext uri="{FF2B5EF4-FFF2-40B4-BE49-F238E27FC236}">
                <a16:creationId xmlns:a16="http://schemas.microsoft.com/office/drawing/2014/main" id="{BEF420CD-3220-7AE6-248F-53133506AB4E}"/>
              </a:ext>
            </a:extLst>
          </p:cNvPr>
          <p:cNvSpPr/>
          <p:nvPr/>
        </p:nvSpPr>
        <p:spPr>
          <a:xfrm>
            <a:off x="0" y="0"/>
            <a:ext cx="9144000" cy="6858000"/>
          </a:xfrm>
          <a:prstGeom prst="rect">
            <a:avLst/>
          </a:prstGeom>
          <a:gradFill flip="none" rotWithShape="1">
            <a:gsLst>
              <a:gs pos="0">
                <a:schemeClr val="accent1">
                  <a:lumMod val="50000"/>
                  <a:shade val="30000"/>
                  <a:satMod val="115000"/>
                </a:schemeClr>
              </a:gs>
              <a:gs pos="50000">
                <a:schemeClr val="accent1">
                  <a:lumMod val="50000"/>
                  <a:shade val="67500"/>
                  <a:satMod val="115000"/>
                </a:schemeClr>
              </a:gs>
              <a:gs pos="100000">
                <a:schemeClr val="accent1">
                  <a:lumMod val="50000"/>
                  <a:shade val="100000"/>
                  <a:satMod val="115000"/>
                </a:schemeClr>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sp>
        <p:nvSpPr>
          <p:cNvPr id="5" name="テキスト ボックス 4">
            <a:extLst>
              <a:ext uri="{FF2B5EF4-FFF2-40B4-BE49-F238E27FC236}">
                <a16:creationId xmlns:a16="http://schemas.microsoft.com/office/drawing/2014/main" id="{0CD21FCF-743F-A54D-9E3C-13247D7E8E0E}"/>
              </a:ext>
            </a:extLst>
          </p:cNvPr>
          <p:cNvSpPr txBox="1"/>
          <p:nvPr/>
        </p:nvSpPr>
        <p:spPr>
          <a:xfrm>
            <a:off x="259080" y="6479972"/>
            <a:ext cx="3284220" cy="261610"/>
          </a:xfrm>
          <a:prstGeom prst="rect">
            <a:avLst/>
          </a:prstGeom>
          <a:noFill/>
        </p:spPr>
        <p:txBody>
          <a:bodyPr wrap="square" rtlCol="0">
            <a:spAutoFit/>
          </a:bodyPr>
          <a:lstStyle/>
          <a:p>
            <a:r>
              <a:rPr kumimoji="1" lang="en-US" altLang="ja-JP" sz="1050" dirty="0">
                <a:solidFill>
                  <a:schemeClr val="bg1"/>
                </a:solidFill>
              </a:rPr>
              <a:t>Canopus </a:t>
            </a:r>
            <a:r>
              <a:rPr kumimoji="1" lang="en-US" altLang="ja-JP" sz="1050" dirty="0" err="1">
                <a:solidFill>
                  <a:schemeClr val="bg1"/>
                </a:solidFill>
              </a:rPr>
              <a:t>inc</a:t>
            </a:r>
            <a:r>
              <a:rPr kumimoji="1" lang="en-US" altLang="ja-JP" sz="1050" dirty="0">
                <a:solidFill>
                  <a:schemeClr val="bg1"/>
                </a:solidFill>
              </a:rPr>
              <a:t>, all rights reserved</a:t>
            </a:r>
            <a:endParaRPr kumimoji="1" lang="en-SG" sz="1050" dirty="0">
              <a:solidFill>
                <a:schemeClr val="bg1"/>
              </a:solidFill>
            </a:endParaRPr>
          </a:p>
        </p:txBody>
      </p:sp>
      <p:sp>
        <p:nvSpPr>
          <p:cNvPr id="7" name="テキスト ボックス 6">
            <a:extLst>
              <a:ext uri="{FF2B5EF4-FFF2-40B4-BE49-F238E27FC236}">
                <a16:creationId xmlns:a16="http://schemas.microsoft.com/office/drawing/2014/main" id="{30EEB6DB-7A16-F370-C43C-258F6DE4A4C7}"/>
              </a:ext>
            </a:extLst>
          </p:cNvPr>
          <p:cNvSpPr txBox="1"/>
          <p:nvPr/>
        </p:nvSpPr>
        <p:spPr>
          <a:xfrm>
            <a:off x="678180" y="2720548"/>
            <a:ext cx="5897880" cy="584775"/>
          </a:xfrm>
          <a:prstGeom prst="rect">
            <a:avLst/>
          </a:prstGeom>
          <a:noFill/>
        </p:spPr>
        <p:txBody>
          <a:bodyPr wrap="square" rtlCol="0">
            <a:spAutoFit/>
          </a:bodyPr>
          <a:lstStyle/>
          <a:p>
            <a:r>
              <a:rPr kumimoji="1" lang="ja-JP" altLang="en-US" sz="3200" b="1" dirty="0">
                <a:solidFill>
                  <a:schemeClr val="bg1"/>
                </a:solidFill>
              </a:rPr>
              <a:t>０１</a:t>
            </a:r>
            <a:r>
              <a:rPr kumimoji="1" lang="en-US" altLang="ja-JP" sz="3200" b="1" dirty="0">
                <a:solidFill>
                  <a:schemeClr val="bg1"/>
                </a:solidFill>
              </a:rPr>
              <a:t>	</a:t>
            </a:r>
            <a:r>
              <a:rPr kumimoji="1" lang="ja-JP" altLang="en-US" sz="3200" b="1" dirty="0">
                <a:solidFill>
                  <a:schemeClr val="bg1"/>
                </a:solidFill>
              </a:rPr>
              <a:t>　当社の概要のご紹介</a:t>
            </a:r>
            <a:endParaRPr kumimoji="1" lang="en-US" altLang="ja-JP" sz="3200" b="1" dirty="0">
              <a:solidFill>
                <a:schemeClr val="bg1"/>
              </a:solidFill>
            </a:endParaRPr>
          </a:p>
        </p:txBody>
      </p:sp>
    </p:spTree>
    <p:extLst>
      <p:ext uri="{BB962C8B-B14F-4D97-AF65-F5344CB8AC3E}">
        <p14:creationId xmlns:p14="http://schemas.microsoft.com/office/powerpoint/2010/main" val="17701566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A3DCCD-AEC1-D5F8-2957-655338F1C61B}"/>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9C566788-51A7-7025-ECB5-07D09CF005E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latin typeface="Meiryo UI" panose="020B0604030504040204" pitchFamily="50" charset="-128"/>
                <a:ea typeface="Meiryo UI" panose="020B0604030504040204" pitchFamily="50" charset="-128"/>
              </a:rPr>
              <a:t>4</a:t>
            </a:fld>
            <a:endParaRPr lang="ja" altLang="en-US">
              <a:latin typeface="Meiryo UI" panose="020B0604030504040204" pitchFamily="50" charset="-128"/>
              <a:ea typeface="Meiryo UI" panose="020B0604030504040204" pitchFamily="50" charset="-128"/>
            </a:endParaRPr>
          </a:p>
        </p:txBody>
      </p:sp>
      <p:sp>
        <p:nvSpPr>
          <p:cNvPr id="4" name="コンテンツ プレースホルダー 3">
            <a:extLst>
              <a:ext uri="{FF2B5EF4-FFF2-40B4-BE49-F238E27FC236}">
                <a16:creationId xmlns:a16="http://schemas.microsoft.com/office/drawing/2014/main" id="{B239D62D-08FD-37D5-7013-99E4F0FE5D9F}"/>
              </a:ext>
            </a:extLst>
          </p:cNvPr>
          <p:cNvSpPr>
            <a:spLocks noGrp="1"/>
          </p:cNvSpPr>
          <p:nvPr>
            <p:ph sz="quarter" idx="14"/>
          </p:nvPr>
        </p:nvSpPr>
        <p:spPr/>
        <p:txBody>
          <a:bodyPr/>
          <a:lstStyle/>
          <a:p>
            <a:r>
              <a:rPr kumimoji="1" lang="ja-JP" altLang="en-US" dirty="0"/>
              <a:t>株式会社</a:t>
            </a:r>
            <a:r>
              <a:rPr kumimoji="1" lang="en-US" altLang="ja-JP" dirty="0"/>
              <a:t>Canopus</a:t>
            </a:r>
            <a:r>
              <a:rPr kumimoji="1" lang="ja-JP" altLang="en-US" dirty="0"/>
              <a:t>の企業概要</a:t>
            </a:r>
            <a:endParaRPr kumimoji="1" lang="en-US" dirty="0"/>
          </a:p>
        </p:txBody>
      </p:sp>
      <p:sp>
        <p:nvSpPr>
          <p:cNvPr id="6" name="コンテンツ プレースホルダー 1">
            <a:extLst>
              <a:ext uri="{FF2B5EF4-FFF2-40B4-BE49-F238E27FC236}">
                <a16:creationId xmlns:a16="http://schemas.microsoft.com/office/drawing/2014/main" id="{005D8D14-3C63-1184-B1E7-815CDACBF274}"/>
              </a:ext>
            </a:extLst>
          </p:cNvPr>
          <p:cNvSpPr txBox="1">
            <a:spLocks/>
          </p:cNvSpPr>
          <p:nvPr/>
        </p:nvSpPr>
        <p:spPr>
          <a:xfrm>
            <a:off x="208531" y="3826845"/>
            <a:ext cx="4942589" cy="44132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lang="en-US" altLang="ja-JP" b="1" dirty="0">
              <a:latin typeface="Meiryo UI" panose="020B0604030504040204" pitchFamily="50" charset="-128"/>
              <a:ea typeface="Meiryo UI" panose="020B0604030504040204" pitchFamily="50" charset="-128"/>
            </a:endParaRPr>
          </a:p>
          <a:p>
            <a:r>
              <a:rPr lang="ja-JP" altLang="en-US" b="1" dirty="0">
                <a:latin typeface="Meiryo UI" panose="020B0604030504040204" pitchFamily="50" charset="-128"/>
                <a:ea typeface="Meiryo UI" panose="020B0604030504040204" pitchFamily="50" charset="-128"/>
              </a:rPr>
              <a:t>グループ会社</a:t>
            </a:r>
            <a:endParaRPr kumimoji="1" lang="en-US" altLang="ja-JP" sz="200" b="1" dirty="0">
              <a:latin typeface="Meiryo UI" panose="020B0604030504040204" pitchFamily="50" charset="-128"/>
              <a:ea typeface="Meiryo UI" panose="020B0604030504040204" pitchFamily="50" charset="-128"/>
            </a:endParaRPr>
          </a:p>
          <a:p>
            <a:br>
              <a:rPr lang="en-US" sz="400" dirty="0">
                <a:latin typeface="Meiryo UI" panose="020B0604030504040204" pitchFamily="50" charset="-128"/>
                <a:ea typeface="Meiryo UI" panose="020B0604030504040204" pitchFamily="50" charset="-128"/>
              </a:rPr>
            </a:br>
            <a:endParaRPr lang="en-US" sz="400" dirty="0">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l"/>
            </a:pPr>
            <a:r>
              <a:rPr lang="ja-JP" altLang="en-US" dirty="0">
                <a:solidFill>
                  <a:srgbClr val="333333"/>
                </a:solidFill>
                <a:latin typeface="Meiryo UI" panose="020B0604030504040204" pitchFamily="50" charset="-128"/>
                <a:ea typeface="Meiryo UI" panose="020B0604030504040204" pitchFamily="50" charset="-128"/>
              </a:rPr>
              <a:t>株式会社新関西テクニカ（廃棄物運搬／処理業）</a:t>
            </a:r>
            <a:endParaRPr lang="en-US" altLang="ja-JP" dirty="0">
              <a:solidFill>
                <a:srgbClr val="333333"/>
              </a:solidFill>
              <a:latin typeface="Meiryo UI" panose="020B0604030504040204" pitchFamily="50" charset="-128"/>
              <a:ea typeface="Meiryo UI" panose="020B0604030504040204" pitchFamily="50" charset="-128"/>
            </a:endParaRPr>
          </a:p>
          <a:p>
            <a:pPr marL="285750" indent="-285750">
              <a:buFont typeface="Wingdings" panose="05000000000000000000" pitchFamily="2" charset="2"/>
              <a:buChar char="l"/>
            </a:pPr>
            <a:r>
              <a:rPr kumimoji="1" lang="ja-JP" altLang="en-US" dirty="0">
                <a:latin typeface="Meiryo UI" panose="020B0604030504040204" pitchFamily="50" charset="-128"/>
                <a:ea typeface="Meiryo UI" panose="020B0604030504040204" pitchFamily="50" charset="-128"/>
              </a:rPr>
              <a:t>有限会社キョウリード（不用品買取事業）</a:t>
            </a:r>
            <a:endParaRPr kumimoji="1" lang="en-SG" dirty="0">
              <a:latin typeface="Meiryo UI" panose="020B0604030504040204" pitchFamily="50" charset="-128"/>
              <a:ea typeface="Meiryo UI" panose="020B0604030504040204" pitchFamily="50" charset="-128"/>
            </a:endParaRPr>
          </a:p>
        </p:txBody>
      </p:sp>
      <p:cxnSp>
        <p:nvCxnSpPr>
          <p:cNvPr id="7" name="直線コネクタ 6">
            <a:extLst>
              <a:ext uri="{FF2B5EF4-FFF2-40B4-BE49-F238E27FC236}">
                <a16:creationId xmlns:a16="http://schemas.microsoft.com/office/drawing/2014/main" id="{272326AD-B170-3C13-A838-B3C985B2606A}"/>
              </a:ext>
            </a:extLst>
          </p:cNvPr>
          <p:cNvCxnSpPr>
            <a:cxnSpLocks/>
          </p:cNvCxnSpPr>
          <p:nvPr/>
        </p:nvCxnSpPr>
        <p:spPr>
          <a:xfrm>
            <a:off x="254251" y="4338035"/>
            <a:ext cx="414329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8" name="コンテンツ プレースホルダー 1">
            <a:extLst>
              <a:ext uri="{FF2B5EF4-FFF2-40B4-BE49-F238E27FC236}">
                <a16:creationId xmlns:a16="http://schemas.microsoft.com/office/drawing/2014/main" id="{A6E0D07E-3197-1AC5-5690-0D90EA9D5E7E}"/>
              </a:ext>
            </a:extLst>
          </p:cNvPr>
          <p:cNvSpPr txBox="1">
            <a:spLocks/>
          </p:cNvSpPr>
          <p:nvPr/>
        </p:nvSpPr>
        <p:spPr>
          <a:xfrm>
            <a:off x="208531" y="1263949"/>
            <a:ext cx="4942589" cy="441326"/>
          </a:xfrm>
          <a:prstGeom prst="rect">
            <a:avLst/>
          </a:prstGeom>
        </p:spPr>
        <p:txBody>
          <a:bodyPr/>
          <a:lstStyle>
            <a:lvl1pPr marL="266700" indent="-266700" algn="l" defTabSz="685800" rtl="0" eaLnBrk="1" latinLnBrk="0" hangingPunct="1">
              <a:lnSpc>
                <a:spcPct val="90000"/>
              </a:lnSpc>
              <a:spcBef>
                <a:spcPts val="750"/>
              </a:spcBef>
              <a:buClr>
                <a:srgbClr val="0070C0"/>
              </a:buClr>
              <a:buFont typeface="Wingdings" panose="05000000000000000000" pitchFamily="2" charset="2"/>
              <a:buChar char="n"/>
              <a:defRPr kumimoji="1" sz="1600" kern="1200">
                <a:solidFill>
                  <a:schemeClr val="tx1"/>
                </a:solidFill>
                <a:latin typeface="Meiryo UI" panose="020B0604030504040204" pitchFamily="50" charset="-128"/>
                <a:ea typeface="Meiryo UI" panose="020B0604030504040204" pitchFamily="50" charset="-128"/>
                <a:cs typeface="+mn-cs"/>
              </a:defRPr>
            </a:lvl1pPr>
            <a:lvl2pPr marL="630238" indent="-287338" algn="l" defTabSz="685800" rtl="0" eaLnBrk="1" latinLnBrk="0" hangingPunct="1">
              <a:lnSpc>
                <a:spcPct val="90000"/>
              </a:lnSpc>
              <a:spcBef>
                <a:spcPts val="375"/>
              </a:spcBef>
              <a:buClr>
                <a:srgbClr val="0070C0"/>
              </a:buClr>
              <a:buFont typeface="Wingdings" panose="05000000000000000000" pitchFamily="2" charset="2"/>
              <a:buChar char="l"/>
              <a:defRPr kumimoji="1" sz="1600" kern="1200">
                <a:solidFill>
                  <a:schemeClr val="tx1"/>
                </a:solidFill>
                <a:latin typeface="Meiryo UI" panose="020B0604030504040204" pitchFamily="50" charset="-128"/>
                <a:ea typeface="Meiryo UI" panose="020B0604030504040204" pitchFamily="50" charset="-128"/>
                <a:cs typeface="+mn-cs"/>
              </a:defRPr>
            </a:lvl2pPr>
            <a:lvl3pPr marL="896938" indent="-211138" algn="l" defTabSz="685800" rtl="0" eaLnBrk="1" latinLnBrk="0" hangingPunct="1">
              <a:lnSpc>
                <a:spcPct val="90000"/>
              </a:lnSpc>
              <a:spcBef>
                <a:spcPts val="375"/>
              </a:spcBef>
              <a:buClr>
                <a:srgbClr val="0070C0"/>
              </a:buClr>
              <a:buFont typeface="Arial" panose="020B0604020202020204" pitchFamily="34" charset="0"/>
              <a:buChar char="•"/>
              <a:defRPr kumimoji="1" sz="1600" kern="1200">
                <a:solidFill>
                  <a:schemeClr val="tx1"/>
                </a:solidFill>
                <a:latin typeface="Meiryo UI" panose="020B0604030504040204" pitchFamily="50" charset="-128"/>
                <a:ea typeface="Meiryo UI" panose="020B0604030504040204" pitchFamily="50" charset="-128"/>
                <a:cs typeface="+mn-cs"/>
              </a:defRPr>
            </a:lvl3pPr>
            <a:lvl4pPr marL="1200150" indent="-171450" algn="l" defTabSz="685800" rtl="0" eaLnBrk="1" latinLnBrk="0" hangingPunct="1">
              <a:lnSpc>
                <a:spcPct val="90000"/>
              </a:lnSpc>
              <a:spcBef>
                <a:spcPts val="375"/>
              </a:spcBef>
              <a:buClr>
                <a:srgbClr val="0070C0"/>
              </a:buClr>
              <a:buFont typeface="Wingdings" panose="05000000000000000000" pitchFamily="2" charset="2"/>
              <a:buChar char="n"/>
              <a:defRPr kumimoji="1" sz="1350" kern="1200">
                <a:solidFill>
                  <a:schemeClr val="tx1"/>
                </a:solidFill>
                <a:latin typeface="Meiryo UI" panose="020B0604030504040204" pitchFamily="50" charset="-128"/>
                <a:ea typeface="Meiryo UI" panose="020B0604030504040204" pitchFamily="50" charset="-128"/>
                <a:cs typeface="+mn-cs"/>
              </a:defRPr>
            </a:lvl4pPr>
            <a:lvl5pPr marL="1543050" indent="-171450" algn="l" defTabSz="685800" rtl="0" eaLnBrk="1" latinLnBrk="0" hangingPunct="1">
              <a:lnSpc>
                <a:spcPct val="90000"/>
              </a:lnSpc>
              <a:spcBef>
                <a:spcPts val="375"/>
              </a:spcBef>
              <a:buClr>
                <a:srgbClr val="0070C0"/>
              </a:buClr>
              <a:buFont typeface="Wingdings" panose="05000000000000000000" pitchFamily="2" charset="2"/>
              <a:buChar char="n"/>
              <a:defRPr kumimoji="1" sz="1350" kern="1200">
                <a:solidFill>
                  <a:schemeClr val="tx1"/>
                </a:solidFill>
                <a:latin typeface="Meiryo UI" panose="020B0604030504040204" pitchFamily="50" charset="-128"/>
                <a:ea typeface="Meiryo UI" panose="020B0604030504040204" pitchFamily="50" charset="-128"/>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kumimoji="1" sz="1350" kern="1200">
                <a:solidFill>
                  <a:schemeClr val="tx1"/>
                </a:solidFill>
                <a:latin typeface="+mn-lt"/>
                <a:ea typeface="+mn-ea"/>
                <a:cs typeface="+mn-cs"/>
              </a:defRPr>
            </a:lvl9pPr>
          </a:lstStyle>
          <a:p>
            <a:pPr marL="0" indent="0">
              <a:buFont typeface="Wingdings" panose="05000000000000000000" pitchFamily="2" charset="2"/>
              <a:buNone/>
            </a:pPr>
            <a:r>
              <a:rPr lang="ja-JP" altLang="en-US" sz="1400" b="1" dirty="0"/>
              <a:t>会社概要</a:t>
            </a:r>
            <a:endParaRPr lang="en-US" altLang="ja-JP" sz="200" b="1" dirty="0"/>
          </a:p>
          <a:p>
            <a:pPr marL="0" indent="0">
              <a:buFont typeface="Wingdings" panose="05000000000000000000" pitchFamily="2" charset="2"/>
              <a:buNone/>
            </a:pPr>
            <a:endParaRPr lang="en-US" sz="400" dirty="0"/>
          </a:p>
          <a:p>
            <a:pPr marL="0" indent="0">
              <a:buFont typeface="Wingdings" panose="05000000000000000000" pitchFamily="2" charset="2"/>
              <a:buNone/>
            </a:pPr>
            <a:r>
              <a:rPr lang="ja-JP" altLang="en-US" sz="1400" b="1" dirty="0"/>
              <a:t>社名</a:t>
            </a:r>
            <a:r>
              <a:rPr lang="en-US" altLang="ja-JP" sz="1400" dirty="0"/>
              <a:t>		</a:t>
            </a:r>
            <a:r>
              <a:rPr lang="ja-JP" altLang="en-US" sz="1400" dirty="0"/>
              <a:t>株式会社</a:t>
            </a:r>
            <a:r>
              <a:rPr lang="en-US" altLang="ja-JP" sz="1400" dirty="0"/>
              <a:t>Canopus</a:t>
            </a:r>
          </a:p>
          <a:p>
            <a:pPr marL="0" indent="0">
              <a:buFont typeface="Wingdings" panose="05000000000000000000" pitchFamily="2" charset="2"/>
              <a:buNone/>
            </a:pPr>
            <a:r>
              <a:rPr lang="ja-JP" altLang="en-US" sz="1400" b="1" dirty="0"/>
              <a:t>所在地</a:t>
            </a:r>
            <a:r>
              <a:rPr lang="en-US" altLang="ja-JP" sz="1400" dirty="0"/>
              <a:t>		</a:t>
            </a:r>
            <a:r>
              <a:rPr lang="ja-JP" altLang="en-US" sz="1400" dirty="0"/>
              <a:t>東京都中央区銀座</a:t>
            </a:r>
            <a:r>
              <a:rPr lang="en-US" altLang="ja-JP" sz="1400" dirty="0"/>
              <a:t>1</a:t>
            </a:r>
            <a:r>
              <a:rPr lang="ja-JP" altLang="en-US" sz="1400" dirty="0"/>
              <a:t>丁目</a:t>
            </a:r>
            <a:r>
              <a:rPr lang="en-US" altLang="ja-JP" sz="1400" dirty="0"/>
              <a:t>12</a:t>
            </a:r>
            <a:r>
              <a:rPr lang="ja-JP" altLang="en-US" sz="1400" dirty="0"/>
              <a:t>番</a:t>
            </a:r>
            <a:r>
              <a:rPr lang="en-US" altLang="ja-JP" sz="1400" dirty="0"/>
              <a:t>4</a:t>
            </a:r>
            <a:r>
              <a:rPr lang="ja-JP" altLang="en-US" sz="1400" dirty="0"/>
              <a:t>号</a:t>
            </a:r>
            <a:br>
              <a:rPr lang="en-US" altLang="ja-JP" sz="1400" dirty="0"/>
            </a:br>
            <a:r>
              <a:rPr lang="ja-JP" altLang="en-US" sz="1400" dirty="0"/>
              <a:t>　　　</a:t>
            </a:r>
            <a:r>
              <a:rPr lang="en-US" altLang="ja-JP" sz="1400" dirty="0"/>
              <a:t>		N&amp;EBLD.6F</a:t>
            </a:r>
          </a:p>
          <a:p>
            <a:pPr marL="0" indent="0">
              <a:buFont typeface="Wingdings" panose="05000000000000000000" pitchFamily="2" charset="2"/>
              <a:buNone/>
            </a:pPr>
            <a:r>
              <a:rPr lang="ja-JP" altLang="en-US" sz="1400" b="1" dirty="0"/>
              <a:t>代表者</a:t>
            </a:r>
            <a:r>
              <a:rPr lang="en-US" altLang="ja-JP" sz="1400" dirty="0"/>
              <a:t>		</a:t>
            </a:r>
            <a:r>
              <a:rPr lang="ja-JP" altLang="en-US" sz="1400" dirty="0"/>
              <a:t>劉　泰宏</a:t>
            </a:r>
            <a:endParaRPr lang="en-US" altLang="ja-JP" sz="1400" dirty="0"/>
          </a:p>
          <a:p>
            <a:pPr marL="0" indent="0">
              <a:buFont typeface="Wingdings" panose="05000000000000000000" pitchFamily="2" charset="2"/>
              <a:buNone/>
            </a:pPr>
            <a:r>
              <a:rPr lang="ja-JP" altLang="en-US" sz="1400" b="1" dirty="0"/>
              <a:t>設立</a:t>
            </a:r>
            <a:r>
              <a:rPr lang="en-US" altLang="ja-JP" sz="1400" dirty="0"/>
              <a:t>		2022</a:t>
            </a:r>
            <a:r>
              <a:rPr lang="ja-JP" altLang="en-US" sz="1400" dirty="0"/>
              <a:t>年</a:t>
            </a:r>
            <a:r>
              <a:rPr lang="en-US" altLang="ja-JP" sz="1400" dirty="0"/>
              <a:t>12</a:t>
            </a:r>
            <a:r>
              <a:rPr lang="ja-JP" altLang="en-US" sz="1400" dirty="0"/>
              <a:t>月</a:t>
            </a:r>
            <a:endParaRPr lang="en-US" altLang="ja-JP" sz="1400" dirty="0"/>
          </a:p>
          <a:p>
            <a:pPr marL="0" indent="0">
              <a:buFont typeface="Wingdings" panose="05000000000000000000" pitchFamily="2" charset="2"/>
              <a:buNone/>
            </a:pPr>
            <a:r>
              <a:rPr lang="ja-JP" altLang="en-US" sz="1400" b="1" dirty="0"/>
              <a:t>事業概要</a:t>
            </a:r>
            <a:r>
              <a:rPr lang="en-US" altLang="ja-JP" sz="1400" dirty="0"/>
              <a:t>	</a:t>
            </a:r>
            <a:r>
              <a:rPr lang="ja-JP" altLang="en-US" sz="1400" dirty="0"/>
              <a:t>廃棄物</a:t>
            </a:r>
            <a:r>
              <a:rPr lang="en-US" altLang="ja-JP" sz="1400" dirty="0"/>
              <a:t>BPO</a:t>
            </a:r>
            <a:r>
              <a:rPr lang="ja-JP" altLang="en-US" sz="1400" dirty="0"/>
              <a:t>事業</a:t>
            </a:r>
            <a:endParaRPr lang="en-US" altLang="ja-JP" sz="1400" dirty="0"/>
          </a:p>
          <a:p>
            <a:pPr marL="0" indent="0">
              <a:buFont typeface="Wingdings" panose="05000000000000000000" pitchFamily="2" charset="2"/>
              <a:buNone/>
            </a:pPr>
            <a:r>
              <a:rPr lang="en-US" sz="1400" dirty="0"/>
              <a:t>		</a:t>
            </a:r>
            <a:r>
              <a:rPr lang="ja-JP" altLang="en-US" sz="1400" dirty="0"/>
              <a:t>環境コンサルティング事業</a:t>
            </a:r>
            <a:endParaRPr lang="en-SG" sz="1400" dirty="0"/>
          </a:p>
        </p:txBody>
      </p:sp>
      <p:cxnSp>
        <p:nvCxnSpPr>
          <p:cNvPr id="9" name="直線コネクタ 8">
            <a:extLst>
              <a:ext uri="{FF2B5EF4-FFF2-40B4-BE49-F238E27FC236}">
                <a16:creationId xmlns:a16="http://schemas.microsoft.com/office/drawing/2014/main" id="{260135DB-1654-7DF4-DA15-55B620F4801A}"/>
              </a:ext>
            </a:extLst>
          </p:cNvPr>
          <p:cNvCxnSpPr>
            <a:cxnSpLocks/>
          </p:cNvCxnSpPr>
          <p:nvPr/>
        </p:nvCxnSpPr>
        <p:spPr>
          <a:xfrm>
            <a:off x="254251" y="1554159"/>
            <a:ext cx="4143291" cy="0"/>
          </a:xfrm>
          <a:prstGeom prst="line">
            <a:avLst/>
          </a:prstGeom>
          <a:ln w="19050">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pic>
        <p:nvPicPr>
          <p:cNvPr id="5" name="図 4" descr="人, 立つ, 屋内, 男 が含まれている画像&#10;&#10;AI 生成コンテンツは誤りを含む可能性があります。">
            <a:extLst>
              <a:ext uri="{FF2B5EF4-FFF2-40B4-BE49-F238E27FC236}">
                <a16:creationId xmlns:a16="http://schemas.microsoft.com/office/drawing/2014/main" id="{D9F79BED-4510-4E03-4C57-8CFC5CB444CE}"/>
              </a:ext>
            </a:extLst>
          </p:cNvPr>
          <p:cNvPicPr>
            <a:picLocks noChangeAspect="1"/>
          </p:cNvPicPr>
          <p:nvPr/>
        </p:nvPicPr>
        <p:blipFill>
          <a:blip r:embed="rId2"/>
          <a:srcRect t="5222"/>
          <a:stretch>
            <a:fillRect/>
          </a:stretch>
        </p:blipFill>
        <p:spPr>
          <a:xfrm>
            <a:off x="4746460" y="1554158"/>
            <a:ext cx="4143289" cy="3926917"/>
          </a:xfrm>
          <a:prstGeom prst="rect">
            <a:avLst/>
          </a:prstGeom>
        </p:spPr>
      </p:pic>
      <p:sp>
        <p:nvSpPr>
          <p:cNvPr id="3" name="コンテンツ プレースホルダー 4">
            <a:extLst>
              <a:ext uri="{FF2B5EF4-FFF2-40B4-BE49-F238E27FC236}">
                <a16:creationId xmlns:a16="http://schemas.microsoft.com/office/drawing/2014/main" id="{78C73DAD-A921-B3B6-1B46-40A7FDAFF0EE}"/>
              </a:ext>
            </a:extLst>
          </p:cNvPr>
          <p:cNvSpPr>
            <a:spLocks noGrp="1"/>
          </p:cNvSpPr>
          <p:nvPr>
            <p:ph sz="quarter" idx="11"/>
          </p:nvPr>
        </p:nvSpPr>
        <p:spPr>
          <a:xfrm>
            <a:off x="202448" y="558088"/>
            <a:ext cx="8781896" cy="397536"/>
          </a:xfrm>
        </p:spPr>
        <p:txBody>
          <a:bodyPr>
            <a:noAutofit/>
          </a:bodyPr>
          <a:lstStyle/>
          <a:p>
            <a:pPr marL="0" indent="0">
              <a:buNone/>
            </a:pPr>
            <a:r>
              <a:rPr kumimoji="1" lang="ja-JP" altLang="en-US" b="1" dirty="0">
                <a:solidFill>
                  <a:schemeClr val="tx1"/>
                </a:solidFill>
                <a:latin typeface="+mn-ea"/>
                <a:ea typeface="+mn-ea"/>
              </a:rPr>
              <a:t>創業から</a:t>
            </a:r>
            <a:r>
              <a:rPr kumimoji="1" lang="en-US" altLang="ja-JP" b="1" dirty="0">
                <a:solidFill>
                  <a:schemeClr val="tx1"/>
                </a:solidFill>
                <a:latin typeface="+mn-ea"/>
                <a:ea typeface="+mn-ea"/>
              </a:rPr>
              <a:t>3</a:t>
            </a:r>
            <a:r>
              <a:rPr kumimoji="1" lang="ja-JP" altLang="en-US" b="1" dirty="0">
                <a:solidFill>
                  <a:schemeClr val="tx1"/>
                </a:solidFill>
                <a:latin typeface="+mn-ea"/>
                <a:ea typeface="+mn-ea"/>
              </a:rPr>
              <a:t>期目が終了し、グループ会社連携のうえ、静脈産業</a:t>
            </a:r>
            <a:r>
              <a:rPr kumimoji="1" lang="en-US" altLang="ja-JP" b="1" dirty="0">
                <a:solidFill>
                  <a:schemeClr val="tx1"/>
                </a:solidFill>
                <a:latin typeface="+mn-ea"/>
                <a:ea typeface="+mn-ea"/>
              </a:rPr>
              <a:t>×</a:t>
            </a:r>
            <a:r>
              <a:rPr kumimoji="1" lang="ja-JP" altLang="en-US" b="1" dirty="0">
                <a:solidFill>
                  <a:schemeClr val="tx1"/>
                </a:solidFill>
                <a:latin typeface="+mn-ea"/>
                <a:ea typeface="+mn-ea"/>
              </a:rPr>
              <a:t>コンサルティングに焦点をあて事業拡大</a:t>
            </a:r>
          </a:p>
        </p:txBody>
      </p:sp>
    </p:spTree>
    <p:extLst>
      <p:ext uri="{BB962C8B-B14F-4D97-AF65-F5344CB8AC3E}">
        <p14:creationId xmlns:p14="http://schemas.microsoft.com/office/powerpoint/2010/main" val="489359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79D7AA3-A12A-C04B-08B1-3780E8C0F59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latin typeface="Meiryo UI" panose="020B0604030504040204" pitchFamily="50" charset="-128"/>
                <a:ea typeface="Meiryo UI" panose="020B0604030504040204" pitchFamily="50" charset="-128"/>
              </a:rPr>
              <a:t>5</a:t>
            </a:fld>
            <a:endParaRPr lang="ja" altLang="en-US">
              <a:latin typeface="Meiryo UI" panose="020B0604030504040204" pitchFamily="50" charset="-128"/>
              <a:ea typeface="Meiryo UI" panose="020B0604030504040204" pitchFamily="50" charset="-128"/>
            </a:endParaRPr>
          </a:p>
        </p:txBody>
      </p:sp>
      <p:sp>
        <p:nvSpPr>
          <p:cNvPr id="4" name="コンテンツ プレースホルダー 3">
            <a:extLst>
              <a:ext uri="{FF2B5EF4-FFF2-40B4-BE49-F238E27FC236}">
                <a16:creationId xmlns:a16="http://schemas.microsoft.com/office/drawing/2014/main" id="{F2878C1C-A1CF-5131-9269-C71F36E867C7}"/>
              </a:ext>
            </a:extLst>
          </p:cNvPr>
          <p:cNvSpPr>
            <a:spLocks noGrp="1"/>
          </p:cNvSpPr>
          <p:nvPr>
            <p:ph sz="quarter" idx="14"/>
          </p:nvPr>
        </p:nvSpPr>
        <p:spPr/>
        <p:txBody>
          <a:bodyPr/>
          <a:lstStyle/>
          <a:p>
            <a:r>
              <a:rPr kumimoji="1" lang="ja-JP" altLang="en-US" dirty="0"/>
              <a:t>当社のパーパス</a:t>
            </a:r>
            <a:endParaRPr kumimoji="1" lang="en-US" dirty="0"/>
          </a:p>
        </p:txBody>
      </p:sp>
      <p:sp>
        <p:nvSpPr>
          <p:cNvPr id="11" name="テキスト ボックス 10">
            <a:extLst>
              <a:ext uri="{FF2B5EF4-FFF2-40B4-BE49-F238E27FC236}">
                <a16:creationId xmlns:a16="http://schemas.microsoft.com/office/drawing/2014/main" id="{84D1368A-518B-E3AF-66D1-B6A6F9B7D36A}"/>
              </a:ext>
            </a:extLst>
          </p:cNvPr>
          <p:cNvSpPr txBox="1"/>
          <p:nvPr/>
        </p:nvSpPr>
        <p:spPr>
          <a:xfrm>
            <a:off x="1280160" y="2738914"/>
            <a:ext cx="6598920" cy="2462213"/>
          </a:xfrm>
          <a:prstGeom prst="rect">
            <a:avLst/>
          </a:prstGeom>
          <a:noFill/>
        </p:spPr>
        <p:txBody>
          <a:bodyPr wrap="square">
            <a:spAutoFit/>
          </a:bodyPr>
          <a:lstStyle/>
          <a:p>
            <a:pPr>
              <a:buNone/>
            </a:pPr>
            <a:r>
              <a:rPr lang="en-US" altLang="ja-JP" sz="1400" kern="100" dirty="0">
                <a:effectLst/>
                <a:latin typeface="+mn-ea"/>
                <a:ea typeface="+mn-ea"/>
                <a:cs typeface="Times New Roman" panose="02020603050405020304" pitchFamily="18" charset="0"/>
              </a:rPr>
              <a:t>Canopus </a:t>
            </a:r>
            <a:r>
              <a:rPr lang="ja-JP" altLang="ja-JP" sz="1400" kern="100" dirty="0">
                <a:effectLst/>
                <a:latin typeface="+mn-ea"/>
                <a:ea typeface="+mn-ea"/>
                <a:cs typeface="Times New Roman" panose="02020603050405020304" pitchFamily="18" charset="0"/>
              </a:rPr>
              <a:t>は、空で</a:t>
            </a:r>
            <a:r>
              <a:rPr lang="en-US" altLang="ja-JP" sz="1400" kern="100" dirty="0">
                <a:effectLst/>
                <a:latin typeface="+mn-ea"/>
                <a:ea typeface="+mn-ea"/>
                <a:cs typeface="Times New Roman" panose="02020603050405020304" pitchFamily="18" charset="0"/>
              </a:rPr>
              <a:t>2</a:t>
            </a:r>
            <a:r>
              <a:rPr lang="ja-JP" altLang="ja-JP" sz="1400" kern="100" dirty="0">
                <a:effectLst/>
                <a:latin typeface="+mn-ea"/>
                <a:ea typeface="+mn-ea"/>
                <a:cs typeface="Times New Roman" panose="02020603050405020304" pitchFamily="18" charset="0"/>
              </a:rPr>
              <a:t>番目に明るい恒星。</a:t>
            </a:r>
            <a:br>
              <a:rPr lang="en-US" altLang="ja-JP" sz="1400" kern="100" dirty="0">
                <a:effectLst/>
                <a:latin typeface="+mn-ea"/>
                <a:ea typeface="+mn-ea"/>
                <a:cs typeface="Times New Roman" panose="02020603050405020304" pitchFamily="18" charset="0"/>
              </a:rPr>
            </a:br>
            <a:r>
              <a:rPr lang="ja-JP" altLang="ja-JP" sz="1400" kern="100" dirty="0">
                <a:effectLst/>
                <a:latin typeface="+mn-ea"/>
                <a:ea typeface="+mn-ea"/>
                <a:cs typeface="Times New Roman" panose="02020603050405020304" pitchFamily="18" charset="0"/>
              </a:rPr>
              <a:t>私たちは「</a:t>
            </a:r>
            <a:r>
              <a:rPr lang="en-US" altLang="ja-JP" sz="1400" kern="100" dirty="0">
                <a:effectLst/>
                <a:latin typeface="+mn-ea"/>
                <a:ea typeface="+mn-ea"/>
                <a:cs typeface="Times New Roman" panose="02020603050405020304" pitchFamily="18" charset="0"/>
              </a:rPr>
              <a:t>1</a:t>
            </a:r>
            <a:r>
              <a:rPr lang="ja-JP" altLang="ja-JP" sz="1400" kern="100" dirty="0">
                <a:effectLst/>
                <a:latin typeface="+mn-ea"/>
                <a:ea typeface="+mn-ea"/>
                <a:cs typeface="Times New Roman" panose="02020603050405020304" pitchFamily="18" charset="0"/>
              </a:rPr>
              <a:t>番輝くべきは顧客である」という信念からこの名前を選びました。</a:t>
            </a:r>
          </a:p>
          <a:p>
            <a:pPr>
              <a:buNone/>
            </a:pPr>
            <a:endParaRPr lang="en-US" altLang="ja-JP" sz="1400" kern="100" dirty="0">
              <a:effectLst/>
              <a:latin typeface="+mn-ea"/>
              <a:ea typeface="+mn-ea"/>
              <a:cs typeface="Times New Roman" panose="02020603050405020304" pitchFamily="18" charset="0"/>
            </a:endParaRPr>
          </a:p>
          <a:p>
            <a:pPr>
              <a:buNone/>
            </a:pPr>
            <a:r>
              <a:rPr lang="ja-JP" altLang="ja-JP" sz="1400" kern="100" dirty="0">
                <a:effectLst/>
                <a:latin typeface="+mn-ea"/>
                <a:ea typeface="+mn-ea"/>
                <a:cs typeface="Times New Roman" panose="02020603050405020304" pitchFamily="18" charset="0"/>
              </a:rPr>
              <a:t>廃棄物・静脈産業は、社会と環境を支える非常に重要な領域でありながら、</a:t>
            </a:r>
            <a:br>
              <a:rPr lang="en-US" altLang="ja-JP" sz="1400" kern="100" dirty="0">
                <a:effectLst/>
                <a:latin typeface="+mn-ea"/>
                <a:ea typeface="+mn-ea"/>
                <a:cs typeface="Times New Roman" panose="02020603050405020304" pitchFamily="18" charset="0"/>
              </a:rPr>
            </a:br>
            <a:r>
              <a:rPr lang="ja-JP" altLang="ja-JP" sz="1400" kern="100" dirty="0">
                <a:effectLst/>
                <a:latin typeface="+mn-ea"/>
                <a:ea typeface="+mn-ea"/>
                <a:cs typeface="Times New Roman" panose="02020603050405020304" pitchFamily="18" charset="0"/>
              </a:rPr>
              <a:t>課題が多く、複雑で、変化が求められています。</a:t>
            </a:r>
          </a:p>
          <a:p>
            <a:pPr>
              <a:buNone/>
            </a:pPr>
            <a:endParaRPr lang="en-US" altLang="ja-JP" sz="1400" kern="100" dirty="0">
              <a:effectLst/>
              <a:latin typeface="+mn-ea"/>
              <a:ea typeface="+mn-ea"/>
              <a:cs typeface="Times New Roman" panose="02020603050405020304" pitchFamily="18" charset="0"/>
            </a:endParaRPr>
          </a:p>
          <a:p>
            <a:pPr>
              <a:buNone/>
            </a:pPr>
            <a:r>
              <a:rPr lang="ja-JP" altLang="ja-JP" sz="1400" kern="100" dirty="0">
                <a:effectLst/>
                <a:latin typeface="+mn-ea"/>
                <a:ea typeface="+mn-ea"/>
                <a:cs typeface="Times New Roman" panose="02020603050405020304" pitchFamily="18" charset="0"/>
              </a:rPr>
              <a:t>私たちはそのすべてのステークホルダーに寄り添い、参謀・相談役として本質的な解決策を提示し、持続可能な未来を共につくります。</a:t>
            </a:r>
          </a:p>
          <a:p>
            <a:pPr>
              <a:buNone/>
            </a:pPr>
            <a:r>
              <a:rPr lang="ja-JP" altLang="ja-JP" sz="1400" kern="100" dirty="0">
                <a:effectLst/>
                <a:latin typeface="+mn-ea"/>
                <a:ea typeface="+mn-ea"/>
                <a:cs typeface="Times New Roman" panose="02020603050405020304" pitchFamily="18" charset="0"/>
              </a:rPr>
              <a:t>産業と環境の交差点に光を。</a:t>
            </a:r>
            <a:endParaRPr lang="en-US" altLang="ja-JP" sz="1400" kern="100" dirty="0">
              <a:effectLst/>
              <a:latin typeface="+mn-ea"/>
              <a:ea typeface="+mn-ea"/>
              <a:cs typeface="Times New Roman" panose="02020603050405020304" pitchFamily="18" charset="0"/>
            </a:endParaRPr>
          </a:p>
          <a:p>
            <a:pPr>
              <a:buNone/>
            </a:pPr>
            <a:br>
              <a:rPr lang="en-US" altLang="ja-JP" sz="1400" kern="100" dirty="0">
                <a:effectLst/>
                <a:latin typeface="+mn-ea"/>
                <a:ea typeface="+mn-ea"/>
                <a:cs typeface="Times New Roman" panose="02020603050405020304" pitchFamily="18" charset="0"/>
              </a:rPr>
            </a:br>
            <a:r>
              <a:rPr lang="en-US" altLang="ja-JP" sz="1400" kern="100" dirty="0">
                <a:effectLst/>
                <a:latin typeface="+mn-ea"/>
                <a:ea typeface="+mn-ea"/>
                <a:cs typeface="Times New Roman" panose="02020603050405020304" pitchFamily="18" charset="0"/>
              </a:rPr>
              <a:t>Canopus </a:t>
            </a:r>
            <a:r>
              <a:rPr lang="ja-JP" altLang="ja-JP" sz="1400" kern="100" dirty="0">
                <a:effectLst/>
                <a:latin typeface="+mn-ea"/>
                <a:ea typeface="+mn-ea"/>
                <a:cs typeface="Times New Roman" panose="02020603050405020304" pitchFamily="18" charset="0"/>
              </a:rPr>
              <a:t>は、業界の未来を照らす存在であり続けます。</a:t>
            </a:r>
          </a:p>
        </p:txBody>
      </p:sp>
      <p:sp>
        <p:nvSpPr>
          <p:cNvPr id="13" name="テキスト ボックス 12">
            <a:extLst>
              <a:ext uri="{FF2B5EF4-FFF2-40B4-BE49-F238E27FC236}">
                <a16:creationId xmlns:a16="http://schemas.microsoft.com/office/drawing/2014/main" id="{43D01A6D-A533-1FB7-FAF3-7CCD956CCD05}"/>
              </a:ext>
            </a:extLst>
          </p:cNvPr>
          <p:cNvSpPr txBox="1"/>
          <p:nvPr/>
        </p:nvSpPr>
        <p:spPr>
          <a:xfrm>
            <a:off x="824230" y="1292870"/>
            <a:ext cx="7451090" cy="830997"/>
          </a:xfrm>
          <a:prstGeom prst="rect">
            <a:avLst/>
          </a:prstGeom>
          <a:noFill/>
        </p:spPr>
        <p:txBody>
          <a:bodyPr wrap="square">
            <a:spAutoFit/>
          </a:bodyPr>
          <a:lstStyle/>
          <a:p>
            <a:pPr algn="ctr">
              <a:buNone/>
            </a:pPr>
            <a:r>
              <a:rPr lang="ja-JP" altLang="ja-JP" sz="2400" b="1" kern="100" dirty="0">
                <a:solidFill>
                  <a:schemeClr val="accent1">
                    <a:lumMod val="50000"/>
                  </a:schemeClr>
                </a:solidFill>
                <a:effectLst/>
                <a:latin typeface="+mn-ea"/>
                <a:ea typeface="+mn-ea"/>
                <a:cs typeface="Times New Roman" panose="02020603050405020304" pitchFamily="18" charset="0"/>
              </a:rPr>
              <a:t>「廃棄物と資源の未来を照らし、</a:t>
            </a:r>
            <a:br>
              <a:rPr lang="en-US" altLang="ja-JP" sz="2400" b="1" kern="100" dirty="0">
                <a:solidFill>
                  <a:schemeClr val="accent1">
                    <a:lumMod val="50000"/>
                  </a:schemeClr>
                </a:solidFill>
                <a:effectLst/>
                <a:latin typeface="+mn-ea"/>
                <a:ea typeface="+mn-ea"/>
                <a:cs typeface="Times New Roman" panose="02020603050405020304" pitchFamily="18" charset="0"/>
              </a:rPr>
            </a:br>
            <a:r>
              <a:rPr lang="ja-JP" altLang="ja-JP" sz="2400" b="1" kern="100" dirty="0">
                <a:solidFill>
                  <a:schemeClr val="accent1">
                    <a:lumMod val="50000"/>
                  </a:schemeClr>
                </a:solidFill>
                <a:effectLst/>
                <a:latin typeface="+mn-ea"/>
                <a:ea typeface="+mn-ea"/>
                <a:cs typeface="Times New Roman" panose="02020603050405020304" pitchFamily="18" charset="0"/>
              </a:rPr>
              <a:t>社会と地球の持続可能性を前進させる」</a:t>
            </a:r>
            <a:endParaRPr lang="ja-JP" altLang="ja-JP" sz="2400" kern="100" dirty="0">
              <a:solidFill>
                <a:schemeClr val="accent1">
                  <a:lumMod val="50000"/>
                </a:schemeClr>
              </a:solidFill>
              <a:effectLst/>
              <a:latin typeface="+mn-ea"/>
              <a:ea typeface="+mn-ea"/>
              <a:cs typeface="Times New Roman" panose="02020603050405020304" pitchFamily="18" charset="0"/>
            </a:endParaRPr>
          </a:p>
        </p:txBody>
      </p:sp>
    </p:spTree>
    <p:extLst>
      <p:ext uri="{BB962C8B-B14F-4D97-AF65-F5344CB8AC3E}">
        <p14:creationId xmlns:p14="http://schemas.microsoft.com/office/powerpoint/2010/main" val="21809808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1CFA7E-8051-EE5C-0E58-646AB3FF8577}"/>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AF1DF90-F030-D369-8B2A-89543748798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latin typeface="Meiryo UI" panose="020B0604030504040204" pitchFamily="50" charset="-128"/>
                <a:ea typeface="Meiryo UI" panose="020B0604030504040204" pitchFamily="50" charset="-128"/>
              </a:rPr>
              <a:t>6</a:t>
            </a:fld>
            <a:endParaRPr lang="ja" altLang="en-US">
              <a:latin typeface="Meiryo UI" panose="020B0604030504040204" pitchFamily="50" charset="-128"/>
              <a:ea typeface="Meiryo UI" panose="020B0604030504040204" pitchFamily="50" charset="-128"/>
            </a:endParaRPr>
          </a:p>
        </p:txBody>
      </p:sp>
      <p:sp>
        <p:nvSpPr>
          <p:cNvPr id="4" name="コンテンツ プレースホルダー 3">
            <a:extLst>
              <a:ext uri="{FF2B5EF4-FFF2-40B4-BE49-F238E27FC236}">
                <a16:creationId xmlns:a16="http://schemas.microsoft.com/office/drawing/2014/main" id="{BFEFE85B-4DC0-6434-A4CB-0660D0647A81}"/>
              </a:ext>
            </a:extLst>
          </p:cNvPr>
          <p:cNvSpPr>
            <a:spLocks noGrp="1"/>
          </p:cNvSpPr>
          <p:nvPr>
            <p:ph sz="quarter" idx="14"/>
          </p:nvPr>
        </p:nvSpPr>
        <p:spPr/>
        <p:txBody>
          <a:bodyPr/>
          <a:lstStyle/>
          <a:p>
            <a:r>
              <a:rPr kumimoji="1" lang="ja-JP" altLang="en-US" dirty="0"/>
              <a:t>当社の目指す姿</a:t>
            </a:r>
            <a:endParaRPr kumimoji="1" lang="en-US" dirty="0"/>
          </a:p>
        </p:txBody>
      </p:sp>
      <p:grpSp>
        <p:nvGrpSpPr>
          <p:cNvPr id="28" name="グループ化 27">
            <a:extLst>
              <a:ext uri="{FF2B5EF4-FFF2-40B4-BE49-F238E27FC236}">
                <a16:creationId xmlns:a16="http://schemas.microsoft.com/office/drawing/2014/main" id="{B86C2CFC-F4B0-49B2-3412-DC7B8B202229}"/>
              </a:ext>
            </a:extLst>
          </p:cNvPr>
          <p:cNvGrpSpPr/>
          <p:nvPr/>
        </p:nvGrpSpPr>
        <p:grpSpPr>
          <a:xfrm>
            <a:off x="0" y="847848"/>
            <a:ext cx="8814584" cy="533802"/>
            <a:chOff x="0" y="972830"/>
            <a:chExt cx="8814584" cy="533802"/>
          </a:xfrm>
        </p:grpSpPr>
        <p:sp>
          <p:nvSpPr>
            <p:cNvPr id="19" name="テキスト ボックス 18">
              <a:extLst>
                <a:ext uri="{FF2B5EF4-FFF2-40B4-BE49-F238E27FC236}">
                  <a16:creationId xmlns:a16="http://schemas.microsoft.com/office/drawing/2014/main" id="{43EE62DA-5BAA-61DE-7834-592DDA664CBC}"/>
                </a:ext>
              </a:extLst>
            </p:cNvPr>
            <p:cNvSpPr txBox="1"/>
            <p:nvPr/>
          </p:nvSpPr>
          <p:spPr>
            <a:xfrm>
              <a:off x="0" y="972830"/>
              <a:ext cx="2536190" cy="461665"/>
            </a:xfrm>
            <a:prstGeom prst="rect">
              <a:avLst/>
            </a:prstGeom>
            <a:noFill/>
          </p:spPr>
          <p:txBody>
            <a:bodyPr wrap="square">
              <a:spAutoFit/>
            </a:bodyPr>
            <a:lstStyle/>
            <a:p>
              <a:pPr algn="ctr">
                <a:buNone/>
              </a:pPr>
              <a:r>
                <a:rPr lang="en-US" altLang="ja-JP" sz="2400" b="1" kern="100" dirty="0">
                  <a:solidFill>
                    <a:schemeClr val="accent1">
                      <a:lumMod val="50000"/>
                    </a:schemeClr>
                  </a:solidFill>
                  <a:latin typeface="+mj-lt"/>
                  <a:ea typeface="游明朝" panose="02020400000000000000" pitchFamily="18" charset="-128"/>
                  <a:cs typeface="Times New Roman" panose="02020603050405020304" pitchFamily="18" charset="0"/>
                </a:rPr>
                <a:t>Mission</a:t>
              </a:r>
              <a:endParaRPr lang="ja-JP" altLang="ja-JP" sz="2400" kern="100" dirty="0">
                <a:solidFill>
                  <a:schemeClr val="accent1">
                    <a:lumMod val="50000"/>
                  </a:schemeClr>
                </a:solidFill>
                <a:effectLst/>
                <a:latin typeface="+mj-lt"/>
                <a:ea typeface="游明朝" panose="02020400000000000000" pitchFamily="18" charset="-128"/>
                <a:cs typeface="Times New Roman" panose="02020603050405020304" pitchFamily="18" charset="0"/>
              </a:endParaRPr>
            </a:p>
          </p:txBody>
        </p:sp>
        <p:sp>
          <p:nvSpPr>
            <p:cNvPr id="23" name="テキスト ボックス 22">
              <a:extLst>
                <a:ext uri="{FF2B5EF4-FFF2-40B4-BE49-F238E27FC236}">
                  <a16:creationId xmlns:a16="http://schemas.microsoft.com/office/drawing/2014/main" id="{00964140-5AB8-97F7-0286-C9AD8980C562}"/>
                </a:ext>
              </a:extLst>
            </p:cNvPr>
            <p:cNvSpPr txBox="1"/>
            <p:nvPr/>
          </p:nvSpPr>
          <p:spPr>
            <a:xfrm>
              <a:off x="2381736" y="983412"/>
              <a:ext cx="6432848" cy="523220"/>
            </a:xfrm>
            <a:prstGeom prst="rect">
              <a:avLst/>
            </a:prstGeom>
            <a:noFill/>
          </p:spPr>
          <p:txBody>
            <a:bodyPr wrap="square">
              <a:spAutoFit/>
            </a:bodyPr>
            <a:lstStyle/>
            <a:p>
              <a:pPr>
                <a:buNone/>
              </a:pPr>
              <a:r>
                <a:rPr lang="ja-JP" altLang="ja-JP" sz="1400" b="1" kern="100" dirty="0">
                  <a:solidFill>
                    <a:schemeClr val="accent1">
                      <a:lumMod val="50000"/>
                    </a:schemeClr>
                  </a:solidFill>
                  <a:effectLst/>
                  <a:latin typeface="+mn-ea"/>
                  <a:ea typeface="+mn-ea"/>
                  <a:cs typeface="Times New Roman" panose="02020603050405020304" pitchFamily="18" charset="0"/>
                </a:rPr>
                <a:t>「廃棄物・静脈産業に関わるすべてのステークホルダーが、</a:t>
              </a:r>
              <a:br>
                <a:rPr lang="en-US" altLang="ja-JP" sz="1400" b="1" kern="100" dirty="0">
                  <a:solidFill>
                    <a:schemeClr val="accent1">
                      <a:lumMod val="50000"/>
                    </a:schemeClr>
                  </a:solidFill>
                  <a:effectLst/>
                  <a:latin typeface="+mn-ea"/>
                  <a:ea typeface="+mn-ea"/>
                  <a:cs typeface="Times New Roman" panose="02020603050405020304" pitchFamily="18" charset="0"/>
                </a:rPr>
              </a:br>
              <a:r>
                <a:rPr lang="ja-JP" altLang="ja-JP" sz="1400" b="1" kern="100" dirty="0">
                  <a:solidFill>
                    <a:schemeClr val="accent1">
                      <a:lumMod val="50000"/>
                    </a:schemeClr>
                  </a:solidFill>
                  <a:effectLst/>
                  <a:latin typeface="+mn-ea"/>
                  <a:ea typeface="+mn-ea"/>
                  <a:cs typeface="Times New Roman" panose="02020603050405020304" pitchFamily="18" charset="0"/>
                </a:rPr>
                <a:t>持続可能な価値を創造できる社会の</a:t>
              </a:r>
              <a:r>
                <a:rPr lang="en-US" altLang="ja-JP" sz="1400" b="1" kern="100" dirty="0">
                  <a:solidFill>
                    <a:schemeClr val="accent1">
                      <a:lumMod val="50000"/>
                    </a:schemeClr>
                  </a:solidFill>
                  <a:effectLst/>
                  <a:latin typeface="+mn-ea"/>
                  <a:ea typeface="+mn-ea"/>
                  <a:cs typeface="Times New Roman" panose="02020603050405020304" pitchFamily="18" charset="0"/>
                </a:rPr>
                <a:t>“</a:t>
              </a:r>
              <a:r>
                <a:rPr lang="ja-JP" altLang="ja-JP" sz="1400" b="1" kern="100" dirty="0">
                  <a:solidFill>
                    <a:schemeClr val="accent1">
                      <a:lumMod val="50000"/>
                    </a:schemeClr>
                  </a:solidFill>
                  <a:effectLst/>
                  <a:latin typeface="+mn-ea"/>
                  <a:ea typeface="+mn-ea"/>
                  <a:cs typeface="Times New Roman" panose="02020603050405020304" pitchFamily="18" charset="0"/>
                </a:rPr>
                <a:t>新しいスタンダード</a:t>
              </a:r>
              <a:r>
                <a:rPr lang="en-US" altLang="ja-JP" sz="1400" b="1" kern="100" dirty="0">
                  <a:solidFill>
                    <a:schemeClr val="accent1">
                      <a:lumMod val="50000"/>
                    </a:schemeClr>
                  </a:solidFill>
                  <a:effectLst/>
                  <a:latin typeface="+mn-ea"/>
                  <a:ea typeface="+mn-ea"/>
                  <a:cs typeface="Times New Roman" panose="02020603050405020304" pitchFamily="18" charset="0"/>
                </a:rPr>
                <a:t>”</a:t>
              </a:r>
              <a:r>
                <a:rPr lang="ja-JP" altLang="ja-JP" sz="1400" b="1" kern="100" dirty="0">
                  <a:solidFill>
                    <a:schemeClr val="accent1">
                      <a:lumMod val="50000"/>
                    </a:schemeClr>
                  </a:solidFill>
                  <a:effectLst/>
                  <a:latin typeface="+mn-ea"/>
                  <a:ea typeface="+mn-ea"/>
                  <a:cs typeface="Times New Roman" panose="02020603050405020304" pitchFamily="18" charset="0"/>
                </a:rPr>
                <a:t>をつくる。」</a:t>
              </a:r>
            </a:p>
          </p:txBody>
        </p:sp>
      </p:grpSp>
      <p:grpSp>
        <p:nvGrpSpPr>
          <p:cNvPr id="27" name="グループ化 26">
            <a:extLst>
              <a:ext uri="{FF2B5EF4-FFF2-40B4-BE49-F238E27FC236}">
                <a16:creationId xmlns:a16="http://schemas.microsoft.com/office/drawing/2014/main" id="{7EEF888E-FE36-DCF7-2FB6-A35F321388C2}"/>
              </a:ext>
            </a:extLst>
          </p:cNvPr>
          <p:cNvGrpSpPr/>
          <p:nvPr/>
        </p:nvGrpSpPr>
        <p:grpSpPr>
          <a:xfrm>
            <a:off x="0" y="1772298"/>
            <a:ext cx="8906024" cy="523220"/>
            <a:chOff x="0" y="2001530"/>
            <a:chExt cx="8906024" cy="523220"/>
          </a:xfrm>
        </p:grpSpPr>
        <p:sp>
          <p:nvSpPr>
            <p:cNvPr id="20" name="テキスト ボックス 19">
              <a:extLst>
                <a:ext uri="{FF2B5EF4-FFF2-40B4-BE49-F238E27FC236}">
                  <a16:creationId xmlns:a16="http://schemas.microsoft.com/office/drawing/2014/main" id="{80372395-D777-C3CC-3170-634EA796D33A}"/>
                </a:ext>
              </a:extLst>
            </p:cNvPr>
            <p:cNvSpPr txBox="1"/>
            <p:nvPr/>
          </p:nvSpPr>
          <p:spPr>
            <a:xfrm>
              <a:off x="0" y="2001530"/>
              <a:ext cx="2536190" cy="461665"/>
            </a:xfrm>
            <a:prstGeom prst="rect">
              <a:avLst/>
            </a:prstGeom>
            <a:noFill/>
          </p:spPr>
          <p:txBody>
            <a:bodyPr wrap="square">
              <a:spAutoFit/>
            </a:bodyPr>
            <a:lstStyle/>
            <a:p>
              <a:pPr algn="ctr">
                <a:buNone/>
              </a:pPr>
              <a:r>
                <a:rPr lang="en-US" altLang="ja-JP" sz="2400" b="1" kern="100" dirty="0">
                  <a:solidFill>
                    <a:schemeClr val="accent1">
                      <a:lumMod val="50000"/>
                    </a:schemeClr>
                  </a:solidFill>
                  <a:latin typeface="+mj-lt"/>
                  <a:ea typeface="游明朝" panose="02020400000000000000" pitchFamily="18" charset="-128"/>
                  <a:cs typeface="Times New Roman" panose="02020603050405020304" pitchFamily="18" charset="0"/>
                </a:rPr>
                <a:t>Vision</a:t>
              </a:r>
              <a:endParaRPr lang="ja-JP" altLang="ja-JP" sz="2400" kern="100" dirty="0">
                <a:solidFill>
                  <a:schemeClr val="accent1">
                    <a:lumMod val="50000"/>
                  </a:schemeClr>
                </a:solidFill>
                <a:effectLst/>
                <a:latin typeface="+mj-lt"/>
                <a:ea typeface="游明朝" panose="02020400000000000000" pitchFamily="18" charset="-128"/>
                <a:cs typeface="Times New Roman" panose="02020603050405020304" pitchFamily="18" charset="0"/>
              </a:endParaRPr>
            </a:p>
          </p:txBody>
        </p:sp>
        <p:sp>
          <p:nvSpPr>
            <p:cNvPr id="25" name="テキスト ボックス 24">
              <a:extLst>
                <a:ext uri="{FF2B5EF4-FFF2-40B4-BE49-F238E27FC236}">
                  <a16:creationId xmlns:a16="http://schemas.microsoft.com/office/drawing/2014/main" id="{974DEE57-0172-5C73-7B61-5CE6AD3A6583}"/>
                </a:ext>
              </a:extLst>
            </p:cNvPr>
            <p:cNvSpPr txBox="1"/>
            <p:nvPr/>
          </p:nvSpPr>
          <p:spPr>
            <a:xfrm>
              <a:off x="2346960" y="2001530"/>
              <a:ext cx="6559064" cy="523220"/>
            </a:xfrm>
            <a:prstGeom prst="rect">
              <a:avLst/>
            </a:prstGeom>
            <a:noFill/>
          </p:spPr>
          <p:txBody>
            <a:bodyPr wrap="square">
              <a:spAutoFit/>
            </a:bodyPr>
            <a:lstStyle/>
            <a:p>
              <a:pPr>
                <a:buNone/>
              </a:pPr>
              <a:r>
                <a:rPr lang="ja-JP" altLang="ja-JP" sz="1400" b="1" kern="100" dirty="0">
                  <a:solidFill>
                    <a:schemeClr val="accent1">
                      <a:lumMod val="50000"/>
                    </a:schemeClr>
                  </a:solidFill>
                  <a:effectLst/>
                  <a:latin typeface="+mn-ea"/>
                  <a:ea typeface="+mn-ea"/>
                  <a:cs typeface="Times New Roman" panose="02020603050405020304" pitchFamily="18" charset="0"/>
                </a:rPr>
                <a:t>「</a:t>
              </a:r>
              <a:r>
                <a:rPr lang="en-US" altLang="ja-JP" sz="1400" b="1" kern="100" dirty="0">
                  <a:solidFill>
                    <a:schemeClr val="accent1">
                      <a:lumMod val="50000"/>
                    </a:schemeClr>
                  </a:solidFill>
                  <a:effectLst/>
                  <a:latin typeface="+mn-ea"/>
                  <a:ea typeface="+mn-ea"/>
                  <a:cs typeface="Times New Roman" panose="02020603050405020304" pitchFamily="18" charset="0"/>
                </a:rPr>
                <a:t>1</a:t>
              </a:r>
              <a:r>
                <a:rPr lang="ja-JP" altLang="ja-JP" sz="1400" b="1" kern="100" dirty="0">
                  <a:solidFill>
                    <a:schemeClr val="accent1">
                      <a:lumMod val="50000"/>
                    </a:schemeClr>
                  </a:solidFill>
                  <a:effectLst/>
                  <a:latin typeface="+mn-ea"/>
                  <a:ea typeface="+mn-ea"/>
                  <a:cs typeface="Times New Roman" panose="02020603050405020304" pitchFamily="18" charset="0"/>
                </a:rPr>
                <a:t>番輝くべき顧客を照らす</a:t>
              </a:r>
              <a:r>
                <a:rPr lang="en-US" altLang="ja-JP" sz="1400" b="1" kern="100" dirty="0">
                  <a:solidFill>
                    <a:schemeClr val="accent1">
                      <a:lumMod val="50000"/>
                    </a:schemeClr>
                  </a:solidFill>
                  <a:effectLst/>
                  <a:latin typeface="+mn-ea"/>
                  <a:ea typeface="+mn-ea"/>
                  <a:cs typeface="Times New Roman" panose="02020603050405020304" pitchFamily="18" charset="0"/>
                </a:rPr>
                <a:t>“</a:t>
              </a:r>
              <a:r>
                <a:rPr lang="ja-JP" altLang="ja-JP" sz="1400" b="1" kern="100" dirty="0">
                  <a:solidFill>
                    <a:schemeClr val="accent1">
                      <a:lumMod val="50000"/>
                    </a:schemeClr>
                  </a:solidFill>
                  <a:effectLst/>
                  <a:latin typeface="+mn-ea"/>
                  <a:ea typeface="+mn-ea"/>
                  <a:cs typeface="Times New Roman" panose="02020603050405020304" pitchFamily="18" charset="0"/>
                </a:rPr>
                <a:t>参謀</a:t>
              </a:r>
              <a:r>
                <a:rPr lang="en-US" altLang="ja-JP" sz="1400" b="1" kern="100" dirty="0">
                  <a:solidFill>
                    <a:schemeClr val="accent1">
                      <a:lumMod val="50000"/>
                    </a:schemeClr>
                  </a:solidFill>
                  <a:effectLst/>
                  <a:latin typeface="+mn-ea"/>
                  <a:ea typeface="+mn-ea"/>
                  <a:cs typeface="Times New Roman" panose="02020603050405020304" pitchFamily="18" charset="0"/>
                </a:rPr>
                <a:t>”</a:t>
              </a:r>
              <a:r>
                <a:rPr lang="ja-JP" altLang="ja-JP" sz="1400" b="1" kern="100" dirty="0">
                  <a:solidFill>
                    <a:schemeClr val="accent1">
                      <a:lumMod val="50000"/>
                    </a:schemeClr>
                  </a:solidFill>
                  <a:effectLst/>
                  <a:latin typeface="+mn-ea"/>
                  <a:ea typeface="+mn-ea"/>
                  <a:cs typeface="Times New Roman" panose="02020603050405020304" pitchFamily="18" charset="0"/>
                </a:rPr>
                <a:t>として、廃棄物管理・環境コンサルティングの専門知と俯瞰視点で、業界の課題を解決し、持続可能な成長を実現する。」</a:t>
              </a:r>
              <a:endParaRPr lang="ja-JP" altLang="ja-JP" sz="1400" kern="100" dirty="0">
                <a:solidFill>
                  <a:schemeClr val="accent1">
                    <a:lumMod val="50000"/>
                  </a:schemeClr>
                </a:solidFill>
                <a:effectLst/>
                <a:latin typeface="+mn-ea"/>
                <a:ea typeface="+mn-ea"/>
                <a:cs typeface="Times New Roman" panose="02020603050405020304" pitchFamily="18" charset="0"/>
              </a:endParaRPr>
            </a:p>
          </p:txBody>
        </p:sp>
      </p:grpSp>
      <p:grpSp>
        <p:nvGrpSpPr>
          <p:cNvPr id="29" name="グループ化 28">
            <a:extLst>
              <a:ext uri="{FF2B5EF4-FFF2-40B4-BE49-F238E27FC236}">
                <a16:creationId xmlns:a16="http://schemas.microsoft.com/office/drawing/2014/main" id="{92CB1A1C-DB0A-C43F-B4CB-92163999DC0F}"/>
              </a:ext>
            </a:extLst>
          </p:cNvPr>
          <p:cNvGrpSpPr/>
          <p:nvPr/>
        </p:nvGrpSpPr>
        <p:grpSpPr>
          <a:xfrm>
            <a:off x="0" y="2693786"/>
            <a:ext cx="8906024" cy="3108543"/>
            <a:chOff x="0" y="2666777"/>
            <a:chExt cx="8906024" cy="3108543"/>
          </a:xfrm>
        </p:grpSpPr>
        <p:sp>
          <p:nvSpPr>
            <p:cNvPr id="21" name="テキスト ボックス 20">
              <a:extLst>
                <a:ext uri="{FF2B5EF4-FFF2-40B4-BE49-F238E27FC236}">
                  <a16:creationId xmlns:a16="http://schemas.microsoft.com/office/drawing/2014/main" id="{EF7AEBE3-1B11-12D4-DDE4-B97353EE3C9C}"/>
                </a:ext>
              </a:extLst>
            </p:cNvPr>
            <p:cNvSpPr txBox="1"/>
            <p:nvPr/>
          </p:nvSpPr>
          <p:spPr>
            <a:xfrm>
              <a:off x="0" y="2672090"/>
              <a:ext cx="2536190" cy="461665"/>
            </a:xfrm>
            <a:prstGeom prst="rect">
              <a:avLst/>
            </a:prstGeom>
            <a:noFill/>
          </p:spPr>
          <p:txBody>
            <a:bodyPr wrap="square">
              <a:spAutoFit/>
            </a:bodyPr>
            <a:lstStyle/>
            <a:p>
              <a:pPr algn="ctr">
                <a:buNone/>
              </a:pPr>
              <a:r>
                <a:rPr lang="en-US" altLang="ja-JP" sz="2400" b="1" kern="100" dirty="0">
                  <a:solidFill>
                    <a:schemeClr val="accent1">
                      <a:lumMod val="50000"/>
                    </a:schemeClr>
                  </a:solidFill>
                  <a:effectLst/>
                  <a:latin typeface="+mj-lt"/>
                  <a:ea typeface="游明朝" panose="02020400000000000000" pitchFamily="18" charset="-128"/>
                  <a:cs typeface="Times New Roman" panose="02020603050405020304" pitchFamily="18" charset="0"/>
                </a:rPr>
                <a:t>Value</a:t>
              </a:r>
              <a:endParaRPr lang="ja-JP" altLang="ja-JP" sz="2400" b="1" kern="100" dirty="0">
                <a:solidFill>
                  <a:schemeClr val="accent1">
                    <a:lumMod val="50000"/>
                  </a:schemeClr>
                </a:solidFill>
                <a:effectLst/>
                <a:latin typeface="+mj-lt"/>
                <a:ea typeface="游明朝" panose="02020400000000000000" pitchFamily="18" charset="-128"/>
                <a:cs typeface="Times New Roman" panose="02020603050405020304" pitchFamily="18" charset="0"/>
              </a:endParaRPr>
            </a:p>
          </p:txBody>
        </p:sp>
        <p:sp>
          <p:nvSpPr>
            <p:cNvPr id="26" name="テキスト ボックス 25">
              <a:extLst>
                <a:ext uri="{FF2B5EF4-FFF2-40B4-BE49-F238E27FC236}">
                  <a16:creationId xmlns:a16="http://schemas.microsoft.com/office/drawing/2014/main" id="{795E9847-12C3-CE08-B3EA-432555389418}"/>
                </a:ext>
              </a:extLst>
            </p:cNvPr>
            <p:cNvSpPr txBox="1"/>
            <p:nvPr/>
          </p:nvSpPr>
          <p:spPr>
            <a:xfrm>
              <a:off x="2346960" y="2666777"/>
              <a:ext cx="6559064" cy="3108543"/>
            </a:xfrm>
            <a:prstGeom prst="rect">
              <a:avLst/>
            </a:prstGeom>
            <a:noFill/>
          </p:spPr>
          <p:txBody>
            <a:bodyPr wrap="square">
              <a:spAutoFit/>
            </a:bodyPr>
            <a:lstStyle/>
            <a:p>
              <a:pPr>
                <a:buNone/>
              </a:pPr>
              <a:r>
                <a:rPr lang="en-US" altLang="ja-JP" sz="1400" b="1" u="sng" kern="100" dirty="0">
                  <a:solidFill>
                    <a:schemeClr val="accent1">
                      <a:lumMod val="50000"/>
                    </a:schemeClr>
                  </a:solidFill>
                  <a:effectLst/>
                  <a:latin typeface="+mn-ea"/>
                  <a:ea typeface="+mn-ea"/>
                  <a:cs typeface="Times New Roman" panose="02020603050405020304" pitchFamily="18" charset="0"/>
                </a:rPr>
                <a:t>1. </a:t>
              </a:r>
              <a:r>
                <a:rPr lang="ja-JP" altLang="en-US" sz="1400" b="1" u="sng" kern="100" dirty="0">
                  <a:solidFill>
                    <a:schemeClr val="accent1">
                      <a:lumMod val="50000"/>
                    </a:schemeClr>
                  </a:solidFill>
                  <a:effectLst/>
                  <a:latin typeface="+mn-ea"/>
                  <a:ea typeface="+mn-ea"/>
                  <a:cs typeface="Times New Roman" panose="02020603050405020304" pitchFamily="18" charset="0"/>
                </a:rPr>
                <a:t>顧客の“真の課題”を照らす</a:t>
              </a:r>
            </a:p>
            <a:p>
              <a:pPr>
                <a:buNone/>
              </a:pPr>
              <a:r>
                <a:rPr lang="ja-JP" altLang="en-US" sz="1400" kern="100" dirty="0">
                  <a:solidFill>
                    <a:schemeClr val="tx1"/>
                  </a:solidFill>
                  <a:effectLst/>
                  <a:latin typeface="+mn-ea"/>
                  <a:ea typeface="+mn-ea"/>
                  <a:cs typeface="Times New Roman" panose="02020603050405020304" pitchFamily="18" charset="0"/>
                </a:rPr>
                <a:t>表面的な問題ではなく、本質的な改善につながる提案にこだわる。</a:t>
              </a:r>
            </a:p>
            <a:p>
              <a:pPr>
                <a:buNone/>
              </a:pPr>
              <a:endParaRPr lang="en-US" altLang="ja-JP" sz="1400" b="1" u="sng" kern="100" dirty="0">
                <a:solidFill>
                  <a:schemeClr val="accent1">
                    <a:lumMod val="50000"/>
                  </a:schemeClr>
                </a:solidFill>
                <a:effectLst/>
                <a:latin typeface="+mn-ea"/>
                <a:ea typeface="+mn-ea"/>
                <a:cs typeface="Times New Roman" panose="02020603050405020304" pitchFamily="18" charset="0"/>
              </a:endParaRPr>
            </a:p>
            <a:p>
              <a:pPr>
                <a:buNone/>
              </a:pPr>
              <a:r>
                <a:rPr lang="en-US" altLang="ja-JP" sz="1400" b="1" u="sng" kern="100" dirty="0">
                  <a:solidFill>
                    <a:schemeClr val="accent1">
                      <a:lumMod val="50000"/>
                    </a:schemeClr>
                  </a:solidFill>
                  <a:effectLst/>
                  <a:latin typeface="+mn-ea"/>
                  <a:ea typeface="+mn-ea"/>
                  <a:cs typeface="Times New Roman" panose="02020603050405020304" pitchFamily="18" charset="0"/>
                </a:rPr>
                <a:t>2. </a:t>
              </a:r>
              <a:r>
                <a:rPr lang="ja-JP" altLang="en-US" sz="1400" b="1" u="sng" kern="100" dirty="0">
                  <a:solidFill>
                    <a:schemeClr val="accent1">
                      <a:lumMod val="50000"/>
                    </a:schemeClr>
                  </a:solidFill>
                  <a:effectLst/>
                  <a:latin typeface="+mn-ea"/>
                  <a:ea typeface="+mn-ea"/>
                  <a:cs typeface="Times New Roman" panose="02020603050405020304" pitchFamily="18" charset="0"/>
                </a:rPr>
                <a:t>持続可能性を最優先に</a:t>
              </a:r>
            </a:p>
            <a:p>
              <a:pPr>
                <a:buNone/>
              </a:pPr>
              <a:r>
                <a:rPr lang="ja-JP" altLang="en-US" sz="1400" kern="100" dirty="0">
                  <a:solidFill>
                    <a:schemeClr val="tx1"/>
                  </a:solidFill>
                  <a:effectLst/>
                  <a:latin typeface="+mn-ea"/>
                  <a:ea typeface="+mn-ea"/>
                  <a:cs typeface="Times New Roman" panose="02020603050405020304" pitchFamily="18" charset="0"/>
                </a:rPr>
                <a:t>経済性・環境性・安全性のすべてを両立させる。</a:t>
              </a:r>
            </a:p>
            <a:p>
              <a:pPr>
                <a:buNone/>
              </a:pPr>
              <a:endParaRPr lang="en-US" altLang="ja-JP" sz="1400" b="1" u="sng" kern="100" dirty="0">
                <a:solidFill>
                  <a:schemeClr val="accent1">
                    <a:lumMod val="50000"/>
                  </a:schemeClr>
                </a:solidFill>
                <a:effectLst/>
                <a:latin typeface="+mn-ea"/>
                <a:ea typeface="+mn-ea"/>
                <a:cs typeface="Times New Roman" panose="02020603050405020304" pitchFamily="18" charset="0"/>
              </a:endParaRPr>
            </a:p>
            <a:p>
              <a:pPr>
                <a:buNone/>
              </a:pPr>
              <a:r>
                <a:rPr lang="en-US" altLang="ja-JP" sz="1400" b="1" u="sng" kern="100" dirty="0">
                  <a:solidFill>
                    <a:schemeClr val="accent1">
                      <a:lumMod val="50000"/>
                    </a:schemeClr>
                  </a:solidFill>
                  <a:effectLst/>
                  <a:latin typeface="+mn-ea"/>
                  <a:ea typeface="+mn-ea"/>
                  <a:cs typeface="Times New Roman" panose="02020603050405020304" pitchFamily="18" charset="0"/>
                </a:rPr>
                <a:t>3. </a:t>
              </a:r>
              <a:r>
                <a:rPr lang="ja-JP" altLang="en-US" sz="1400" b="1" u="sng" kern="100" dirty="0">
                  <a:solidFill>
                    <a:schemeClr val="accent1">
                      <a:lumMod val="50000"/>
                    </a:schemeClr>
                  </a:solidFill>
                  <a:effectLst/>
                  <a:latin typeface="+mn-ea"/>
                  <a:ea typeface="+mn-ea"/>
                  <a:cs typeface="Times New Roman" panose="02020603050405020304" pitchFamily="18" charset="0"/>
                </a:rPr>
                <a:t>ステークホルダー全体の最適化</a:t>
              </a:r>
            </a:p>
            <a:p>
              <a:pPr>
                <a:buNone/>
              </a:pPr>
              <a:r>
                <a:rPr lang="ja-JP" altLang="en-US" sz="1400" kern="100" dirty="0">
                  <a:solidFill>
                    <a:schemeClr val="tx1"/>
                  </a:solidFill>
                  <a:effectLst/>
                  <a:latin typeface="+mn-ea"/>
                  <a:ea typeface="+mn-ea"/>
                  <a:cs typeface="Times New Roman" panose="02020603050405020304" pitchFamily="18" charset="0"/>
                </a:rPr>
                <a:t>排出事業者、行政、処理業者、地域社会まで“全体最適”を考えた戦略をつくる。</a:t>
              </a:r>
            </a:p>
            <a:p>
              <a:pPr>
                <a:buNone/>
              </a:pPr>
              <a:endParaRPr lang="en-US" altLang="ja-JP" sz="1400" b="1" u="sng" kern="100" dirty="0">
                <a:solidFill>
                  <a:schemeClr val="accent1">
                    <a:lumMod val="50000"/>
                  </a:schemeClr>
                </a:solidFill>
                <a:effectLst/>
                <a:latin typeface="+mn-ea"/>
                <a:ea typeface="+mn-ea"/>
                <a:cs typeface="Times New Roman" panose="02020603050405020304" pitchFamily="18" charset="0"/>
              </a:endParaRPr>
            </a:p>
            <a:p>
              <a:pPr>
                <a:buNone/>
              </a:pPr>
              <a:r>
                <a:rPr lang="en-US" altLang="ja-JP" sz="1400" b="1" u="sng" kern="100" dirty="0">
                  <a:solidFill>
                    <a:schemeClr val="accent1">
                      <a:lumMod val="50000"/>
                    </a:schemeClr>
                  </a:solidFill>
                  <a:effectLst/>
                  <a:latin typeface="+mn-ea"/>
                  <a:ea typeface="+mn-ea"/>
                  <a:cs typeface="Times New Roman" panose="02020603050405020304" pitchFamily="18" charset="0"/>
                </a:rPr>
                <a:t>4. </a:t>
              </a:r>
              <a:r>
                <a:rPr lang="ja-JP" altLang="en-US" sz="1400" b="1" u="sng" kern="100" dirty="0">
                  <a:solidFill>
                    <a:schemeClr val="accent1">
                      <a:lumMod val="50000"/>
                    </a:schemeClr>
                  </a:solidFill>
                  <a:effectLst/>
                  <a:latin typeface="+mn-ea"/>
                  <a:ea typeface="+mn-ea"/>
                  <a:cs typeface="Times New Roman" panose="02020603050405020304" pitchFamily="18" charset="0"/>
                </a:rPr>
                <a:t>専門性と誠実さを貫く</a:t>
              </a:r>
            </a:p>
            <a:p>
              <a:pPr>
                <a:buNone/>
              </a:pPr>
              <a:r>
                <a:rPr lang="ja-JP" altLang="en-US" sz="1400" kern="100" dirty="0">
                  <a:solidFill>
                    <a:schemeClr val="tx1"/>
                  </a:solidFill>
                  <a:effectLst/>
                  <a:latin typeface="+mn-ea"/>
                  <a:ea typeface="+mn-ea"/>
                  <a:cs typeface="Times New Roman" panose="02020603050405020304" pitchFamily="18" charset="0"/>
                </a:rPr>
                <a:t>コンプライアンス、技術、倫理を軸に、信頼できる参謀であり続ける。</a:t>
              </a:r>
            </a:p>
            <a:p>
              <a:pPr>
                <a:buNone/>
              </a:pPr>
              <a:endParaRPr lang="en-US" altLang="ja-JP" sz="1400" b="1" u="sng" kern="100" dirty="0">
                <a:solidFill>
                  <a:schemeClr val="accent1">
                    <a:lumMod val="50000"/>
                  </a:schemeClr>
                </a:solidFill>
                <a:effectLst/>
                <a:latin typeface="+mn-ea"/>
                <a:ea typeface="+mn-ea"/>
                <a:cs typeface="Times New Roman" panose="02020603050405020304" pitchFamily="18" charset="0"/>
              </a:endParaRPr>
            </a:p>
            <a:p>
              <a:pPr>
                <a:buNone/>
              </a:pPr>
              <a:r>
                <a:rPr lang="en-US" altLang="ja-JP" sz="1400" b="1" u="sng" kern="100" dirty="0">
                  <a:solidFill>
                    <a:schemeClr val="accent1">
                      <a:lumMod val="50000"/>
                    </a:schemeClr>
                  </a:solidFill>
                  <a:effectLst/>
                  <a:latin typeface="+mn-ea"/>
                  <a:ea typeface="+mn-ea"/>
                  <a:cs typeface="Times New Roman" panose="02020603050405020304" pitchFamily="18" charset="0"/>
                </a:rPr>
                <a:t>5. </a:t>
              </a:r>
              <a:r>
                <a:rPr lang="ja-JP" altLang="en-US" sz="1400" b="1" u="sng" kern="100" dirty="0">
                  <a:solidFill>
                    <a:schemeClr val="accent1">
                      <a:lumMod val="50000"/>
                    </a:schemeClr>
                  </a:solidFill>
                  <a:effectLst/>
                  <a:latin typeface="+mn-ea"/>
                  <a:ea typeface="+mn-ea"/>
                  <a:cs typeface="Times New Roman" panose="02020603050405020304" pitchFamily="18" charset="0"/>
                </a:rPr>
                <a:t>変革と挑戦を楽しむ</a:t>
              </a:r>
            </a:p>
            <a:p>
              <a:pPr>
                <a:buNone/>
              </a:pPr>
              <a:r>
                <a:rPr lang="ja-JP" altLang="en-US" sz="1400" kern="100" dirty="0">
                  <a:solidFill>
                    <a:schemeClr val="tx1"/>
                  </a:solidFill>
                  <a:effectLst/>
                  <a:latin typeface="+mn-ea"/>
                  <a:ea typeface="+mn-ea"/>
                  <a:cs typeface="Times New Roman" panose="02020603050405020304" pitchFamily="18" charset="0"/>
                </a:rPr>
                <a:t>旧来型の慣習にとらわれず、デジタル・データ・仕組みから業界を前進させる。</a:t>
              </a:r>
            </a:p>
          </p:txBody>
        </p:sp>
      </p:grpSp>
    </p:spTree>
    <p:extLst>
      <p:ext uri="{BB962C8B-B14F-4D97-AF65-F5344CB8AC3E}">
        <p14:creationId xmlns:p14="http://schemas.microsoft.com/office/powerpoint/2010/main" val="2241423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3F6343-62BA-2A23-1797-54021795EF0D}"/>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08B8E630-F25B-F3D8-5FCF-3D65530EA4B4}"/>
              </a:ext>
            </a:extLst>
          </p:cNvPr>
          <p:cNvGraphicFramePr>
            <a:graphicFrameLocks noChangeAspect="1"/>
          </p:cNvGraphicFramePr>
          <p:nvPr>
            <p:custDataLst>
              <p:tags r:id="rId1"/>
            </p:custDataLst>
            <p:extLst>
              <p:ext uri="{D42A27DB-BD31-4B8C-83A1-F6EECF244321}">
                <p14:modId xmlns:p14="http://schemas.microsoft.com/office/powerpoint/2010/main" val="3484194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426" imgH="428" progId="TCLayout.ActiveDocument.1">
                  <p:embed/>
                </p:oleObj>
              </mc:Choice>
              <mc:Fallback>
                <p:oleObj name="think-cellスライド" r:id="rId3" imgW="426" imgH="428" progId="TCLayout.ActiveDocument.1">
                  <p:embed/>
                  <p:pic>
                    <p:nvPicPr>
                      <p:cNvPr id="0" name=""/>
                      <p:cNvPicPr/>
                      <p:nvPr/>
                    </p:nvPicPr>
                    <p:blipFill>
                      <a:blip r:embed="rId4"/>
                      <a:stretch>
                        <a:fillRect/>
                      </a:stretch>
                    </p:blipFill>
                    <p:spPr>
                      <a:xfrm>
                        <a:off x="1588" y="1588"/>
                        <a:ext cx="1588" cy="1588"/>
                      </a:xfrm>
                      <a:prstGeom prst="rect">
                        <a:avLst/>
                      </a:prstGeom>
                    </p:spPr>
                  </p:pic>
                </p:oleObj>
              </mc:Fallback>
            </mc:AlternateContent>
          </a:graphicData>
        </a:graphic>
      </p:graphicFrame>
      <p:grpSp>
        <p:nvGrpSpPr>
          <p:cNvPr id="37" name="グループ化 36">
            <a:extLst>
              <a:ext uri="{FF2B5EF4-FFF2-40B4-BE49-F238E27FC236}">
                <a16:creationId xmlns:a16="http://schemas.microsoft.com/office/drawing/2014/main" id="{7486A591-FF4E-1C7D-DE56-AE7CD56C3C11}"/>
              </a:ext>
            </a:extLst>
          </p:cNvPr>
          <p:cNvGrpSpPr/>
          <p:nvPr/>
        </p:nvGrpSpPr>
        <p:grpSpPr>
          <a:xfrm>
            <a:off x="1028700" y="2133600"/>
            <a:ext cx="6979920" cy="495300"/>
            <a:chOff x="998220" y="1882140"/>
            <a:chExt cx="6979920" cy="495300"/>
          </a:xfrm>
        </p:grpSpPr>
        <p:grpSp>
          <p:nvGrpSpPr>
            <p:cNvPr id="32" name="グループ化 31">
              <a:extLst>
                <a:ext uri="{FF2B5EF4-FFF2-40B4-BE49-F238E27FC236}">
                  <a16:creationId xmlns:a16="http://schemas.microsoft.com/office/drawing/2014/main" id="{F6D089EF-9DAC-6ED0-1905-B7B433A202D4}"/>
                </a:ext>
              </a:extLst>
            </p:cNvPr>
            <p:cNvGrpSpPr/>
            <p:nvPr/>
          </p:nvGrpSpPr>
          <p:grpSpPr>
            <a:xfrm>
              <a:off x="998220" y="1882140"/>
              <a:ext cx="3055620" cy="495300"/>
              <a:chOff x="998220" y="1882140"/>
              <a:chExt cx="3055620" cy="495300"/>
            </a:xfrm>
          </p:grpSpPr>
          <p:sp>
            <p:nvSpPr>
              <p:cNvPr id="28" name="矢印: 下 27">
                <a:extLst>
                  <a:ext uri="{FF2B5EF4-FFF2-40B4-BE49-F238E27FC236}">
                    <a16:creationId xmlns:a16="http://schemas.microsoft.com/office/drawing/2014/main" id="{85CC06B8-4779-B39E-6E37-9065445D93C3}"/>
                  </a:ext>
                </a:extLst>
              </p:cNvPr>
              <p:cNvSpPr/>
              <p:nvPr/>
            </p:nvSpPr>
            <p:spPr>
              <a:xfrm>
                <a:off x="998220" y="1882140"/>
                <a:ext cx="480060" cy="495300"/>
              </a:xfrm>
              <a:prstGeom prst="down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sp>
            <p:nvSpPr>
              <p:cNvPr id="30" name="矢印: 下 29">
                <a:extLst>
                  <a:ext uri="{FF2B5EF4-FFF2-40B4-BE49-F238E27FC236}">
                    <a16:creationId xmlns:a16="http://schemas.microsoft.com/office/drawing/2014/main" id="{6A97D0A6-0FD4-0DCB-71A9-A95291851858}"/>
                  </a:ext>
                </a:extLst>
              </p:cNvPr>
              <p:cNvSpPr/>
              <p:nvPr/>
            </p:nvSpPr>
            <p:spPr>
              <a:xfrm>
                <a:off x="2324100" y="1882140"/>
                <a:ext cx="480060" cy="495300"/>
              </a:xfrm>
              <a:prstGeom prst="down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sp>
            <p:nvSpPr>
              <p:cNvPr id="31" name="矢印: 下 30">
                <a:extLst>
                  <a:ext uri="{FF2B5EF4-FFF2-40B4-BE49-F238E27FC236}">
                    <a16:creationId xmlns:a16="http://schemas.microsoft.com/office/drawing/2014/main" id="{ABBAE4DE-A152-1F91-2B15-7A85D2BB1FCF}"/>
                  </a:ext>
                </a:extLst>
              </p:cNvPr>
              <p:cNvSpPr/>
              <p:nvPr/>
            </p:nvSpPr>
            <p:spPr>
              <a:xfrm>
                <a:off x="3573780" y="1882140"/>
                <a:ext cx="480060" cy="495300"/>
              </a:xfrm>
              <a:prstGeom prst="down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grpSp>
        <p:grpSp>
          <p:nvGrpSpPr>
            <p:cNvPr id="33" name="グループ化 32">
              <a:extLst>
                <a:ext uri="{FF2B5EF4-FFF2-40B4-BE49-F238E27FC236}">
                  <a16:creationId xmlns:a16="http://schemas.microsoft.com/office/drawing/2014/main" id="{71CAE564-9365-9ED2-3659-B74335DE1CF5}"/>
                </a:ext>
              </a:extLst>
            </p:cNvPr>
            <p:cNvGrpSpPr/>
            <p:nvPr/>
          </p:nvGrpSpPr>
          <p:grpSpPr>
            <a:xfrm>
              <a:off x="4922520" y="1882140"/>
              <a:ext cx="3055620" cy="495300"/>
              <a:chOff x="998220" y="1882140"/>
              <a:chExt cx="3055620" cy="495300"/>
            </a:xfrm>
          </p:grpSpPr>
          <p:sp>
            <p:nvSpPr>
              <p:cNvPr id="34" name="矢印: 下 33">
                <a:extLst>
                  <a:ext uri="{FF2B5EF4-FFF2-40B4-BE49-F238E27FC236}">
                    <a16:creationId xmlns:a16="http://schemas.microsoft.com/office/drawing/2014/main" id="{6A98BD0B-A93C-EA44-6D8E-51290732A1CF}"/>
                  </a:ext>
                </a:extLst>
              </p:cNvPr>
              <p:cNvSpPr/>
              <p:nvPr/>
            </p:nvSpPr>
            <p:spPr>
              <a:xfrm>
                <a:off x="998220" y="1882140"/>
                <a:ext cx="480060" cy="495300"/>
              </a:xfrm>
              <a:prstGeom prst="down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sp>
            <p:nvSpPr>
              <p:cNvPr id="35" name="矢印: 下 34">
                <a:extLst>
                  <a:ext uri="{FF2B5EF4-FFF2-40B4-BE49-F238E27FC236}">
                    <a16:creationId xmlns:a16="http://schemas.microsoft.com/office/drawing/2014/main" id="{03A1F598-A49D-D5E9-B286-5AC355BD48F4}"/>
                  </a:ext>
                </a:extLst>
              </p:cNvPr>
              <p:cNvSpPr/>
              <p:nvPr/>
            </p:nvSpPr>
            <p:spPr>
              <a:xfrm>
                <a:off x="2324100" y="1882140"/>
                <a:ext cx="480060" cy="495300"/>
              </a:xfrm>
              <a:prstGeom prst="down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sp>
            <p:nvSpPr>
              <p:cNvPr id="36" name="矢印: 下 35">
                <a:extLst>
                  <a:ext uri="{FF2B5EF4-FFF2-40B4-BE49-F238E27FC236}">
                    <a16:creationId xmlns:a16="http://schemas.microsoft.com/office/drawing/2014/main" id="{B89CEBF1-67E6-A778-4D3E-38B84919323A}"/>
                  </a:ext>
                </a:extLst>
              </p:cNvPr>
              <p:cNvSpPr/>
              <p:nvPr/>
            </p:nvSpPr>
            <p:spPr>
              <a:xfrm>
                <a:off x="3573780" y="1882140"/>
                <a:ext cx="480060" cy="495300"/>
              </a:xfrm>
              <a:prstGeom prst="downArrow">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SG"/>
              </a:p>
            </p:txBody>
          </p:sp>
        </p:grpSp>
      </p:grpSp>
      <p:sp>
        <p:nvSpPr>
          <p:cNvPr id="2" name="スライド番号プレースホルダー 1">
            <a:extLst>
              <a:ext uri="{FF2B5EF4-FFF2-40B4-BE49-F238E27FC236}">
                <a16:creationId xmlns:a16="http://schemas.microsoft.com/office/drawing/2014/main" id="{C7D13B29-79F2-E707-8297-63CD94A96BE3}"/>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latin typeface="Meiryo UI" panose="020B0604030504040204" pitchFamily="50" charset="-128"/>
                <a:ea typeface="Meiryo UI" panose="020B0604030504040204" pitchFamily="50" charset="-128"/>
              </a:rPr>
              <a:t>7</a:t>
            </a:fld>
            <a:endParaRPr lang="ja" altLang="en-US">
              <a:latin typeface="Meiryo UI" panose="020B0604030504040204" pitchFamily="50" charset="-128"/>
              <a:ea typeface="Meiryo UI" panose="020B0604030504040204" pitchFamily="50" charset="-128"/>
            </a:endParaRPr>
          </a:p>
        </p:txBody>
      </p:sp>
      <p:sp>
        <p:nvSpPr>
          <p:cNvPr id="4" name="コンテンツ プレースホルダー 3">
            <a:extLst>
              <a:ext uri="{FF2B5EF4-FFF2-40B4-BE49-F238E27FC236}">
                <a16:creationId xmlns:a16="http://schemas.microsoft.com/office/drawing/2014/main" id="{36E2E469-011B-EC6F-1CC2-9F3DE77C3CF0}"/>
              </a:ext>
            </a:extLst>
          </p:cNvPr>
          <p:cNvSpPr>
            <a:spLocks noGrp="1"/>
          </p:cNvSpPr>
          <p:nvPr>
            <p:ph sz="quarter" idx="14"/>
          </p:nvPr>
        </p:nvSpPr>
        <p:spPr/>
        <p:txBody>
          <a:bodyPr/>
          <a:lstStyle/>
          <a:p>
            <a:r>
              <a:rPr kumimoji="1" lang="ja-JP" altLang="en-US" dirty="0"/>
              <a:t>静脈産業におけるマクロトレンドと対応課題</a:t>
            </a:r>
            <a:endParaRPr kumimoji="1" lang="en-US" dirty="0"/>
          </a:p>
        </p:txBody>
      </p:sp>
      <p:sp>
        <p:nvSpPr>
          <p:cNvPr id="10" name="正方形/長方形 9">
            <a:extLst>
              <a:ext uri="{FF2B5EF4-FFF2-40B4-BE49-F238E27FC236}">
                <a16:creationId xmlns:a16="http://schemas.microsoft.com/office/drawing/2014/main" id="{A3274238-16A8-9062-E780-BDD16FAC06EE}"/>
              </a:ext>
            </a:extLst>
          </p:cNvPr>
          <p:cNvSpPr/>
          <p:nvPr/>
        </p:nvSpPr>
        <p:spPr>
          <a:xfrm>
            <a:off x="601980" y="2514977"/>
            <a:ext cx="1386840" cy="3809624"/>
          </a:xfrm>
          <a:prstGeom prst="rect">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sz="1200" b="1" dirty="0">
                <a:solidFill>
                  <a:schemeClr val="bg1"/>
                </a:solidFill>
              </a:rPr>
              <a:t>ステークホルダーの課題認識</a:t>
            </a:r>
            <a:endParaRPr kumimoji="1" lang="en-SG" sz="1200" b="1" dirty="0">
              <a:solidFill>
                <a:schemeClr val="bg1"/>
              </a:solidFill>
            </a:endParaRPr>
          </a:p>
        </p:txBody>
      </p:sp>
      <p:sp>
        <p:nvSpPr>
          <p:cNvPr id="11" name="正方形/長方形 10">
            <a:extLst>
              <a:ext uri="{FF2B5EF4-FFF2-40B4-BE49-F238E27FC236}">
                <a16:creationId xmlns:a16="http://schemas.microsoft.com/office/drawing/2014/main" id="{90629E17-6A02-B95A-3A79-232431DC9829}"/>
              </a:ext>
            </a:extLst>
          </p:cNvPr>
          <p:cNvSpPr/>
          <p:nvPr/>
        </p:nvSpPr>
        <p:spPr>
          <a:xfrm>
            <a:off x="2103120" y="2514977"/>
            <a:ext cx="960120" cy="112992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b="1" dirty="0">
              <a:solidFill>
                <a:schemeClr val="bg1"/>
              </a:solidFill>
            </a:endParaRPr>
          </a:p>
          <a:p>
            <a:pPr algn="ctr"/>
            <a:endParaRPr kumimoji="1" lang="en-US" altLang="ja-JP" b="1" dirty="0">
              <a:solidFill>
                <a:schemeClr val="bg1"/>
              </a:solidFill>
            </a:endParaRPr>
          </a:p>
          <a:p>
            <a:pPr algn="ctr"/>
            <a:r>
              <a:rPr kumimoji="1" lang="ja-JP" altLang="en-US" sz="1200" b="1" dirty="0">
                <a:solidFill>
                  <a:schemeClr val="tx1"/>
                </a:solidFill>
              </a:rPr>
              <a:t>処理運搬</a:t>
            </a:r>
            <a:br>
              <a:rPr kumimoji="1" lang="en-US" altLang="ja-JP" sz="1200" b="1" dirty="0">
                <a:solidFill>
                  <a:schemeClr val="tx1"/>
                </a:solidFill>
              </a:rPr>
            </a:br>
            <a:r>
              <a:rPr kumimoji="1" lang="ja-JP" altLang="en-US" sz="1200" b="1" dirty="0">
                <a:solidFill>
                  <a:schemeClr val="tx1"/>
                </a:solidFill>
              </a:rPr>
              <a:t>業者</a:t>
            </a:r>
            <a:endParaRPr kumimoji="1" lang="en-SG" sz="1200" b="1" dirty="0">
              <a:solidFill>
                <a:schemeClr val="tx1"/>
              </a:solidFill>
            </a:endParaRPr>
          </a:p>
        </p:txBody>
      </p:sp>
      <p:sp>
        <p:nvSpPr>
          <p:cNvPr id="15" name="正方形/長方形 14">
            <a:extLst>
              <a:ext uri="{FF2B5EF4-FFF2-40B4-BE49-F238E27FC236}">
                <a16:creationId xmlns:a16="http://schemas.microsoft.com/office/drawing/2014/main" id="{11EE8744-AE2F-AA58-C6B3-A98F78689614}"/>
              </a:ext>
            </a:extLst>
          </p:cNvPr>
          <p:cNvSpPr/>
          <p:nvPr/>
        </p:nvSpPr>
        <p:spPr>
          <a:xfrm>
            <a:off x="2103120" y="3854825"/>
            <a:ext cx="960120" cy="112992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b="1" dirty="0">
              <a:solidFill>
                <a:schemeClr val="tx1"/>
              </a:solidFill>
            </a:endParaRPr>
          </a:p>
          <a:p>
            <a:pPr algn="ctr"/>
            <a:endParaRPr kumimoji="1" lang="en-US" altLang="ja-JP" b="1" dirty="0">
              <a:solidFill>
                <a:schemeClr val="tx1"/>
              </a:solidFill>
            </a:endParaRPr>
          </a:p>
          <a:p>
            <a:pPr algn="ctr"/>
            <a:r>
              <a:rPr kumimoji="1" lang="ja-JP" altLang="en-US" sz="1200" b="1" dirty="0">
                <a:solidFill>
                  <a:schemeClr val="tx1"/>
                </a:solidFill>
              </a:rPr>
              <a:t>排出</a:t>
            </a:r>
            <a:br>
              <a:rPr kumimoji="1" lang="en-US" altLang="ja-JP" sz="1200" b="1" dirty="0">
                <a:solidFill>
                  <a:schemeClr val="tx1"/>
                </a:solidFill>
              </a:rPr>
            </a:br>
            <a:r>
              <a:rPr kumimoji="1" lang="ja-JP" altLang="en-US" sz="1200" b="1" dirty="0">
                <a:solidFill>
                  <a:schemeClr val="tx1"/>
                </a:solidFill>
              </a:rPr>
              <a:t>事業者</a:t>
            </a:r>
            <a:endParaRPr kumimoji="1" lang="en-SG" sz="1200" b="1" dirty="0">
              <a:solidFill>
                <a:schemeClr val="tx1"/>
              </a:solidFill>
            </a:endParaRPr>
          </a:p>
        </p:txBody>
      </p:sp>
      <p:sp>
        <p:nvSpPr>
          <p:cNvPr id="16" name="正方形/長方形 15">
            <a:extLst>
              <a:ext uri="{FF2B5EF4-FFF2-40B4-BE49-F238E27FC236}">
                <a16:creationId xmlns:a16="http://schemas.microsoft.com/office/drawing/2014/main" id="{D69EF993-FCB2-4D93-79E6-242ED283ECCE}"/>
              </a:ext>
            </a:extLst>
          </p:cNvPr>
          <p:cNvSpPr/>
          <p:nvPr/>
        </p:nvSpPr>
        <p:spPr>
          <a:xfrm>
            <a:off x="2103120" y="5194672"/>
            <a:ext cx="960120" cy="1129929"/>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b="1" dirty="0">
              <a:solidFill>
                <a:schemeClr val="tx1"/>
              </a:solidFill>
            </a:endParaRPr>
          </a:p>
          <a:p>
            <a:pPr algn="ctr"/>
            <a:endParaRPr kumimoji="1" lang="en-US" altLang="ja-JP" b="1" dirty="0">
              <a:solidFill>
                <a:schemeClr val="tx1"/>
              </a:solidFill>
            </a:endParaRPr>
          </a:p>
          <a:p>
            <a:pPr algn="ctr"/>
            <a:endParaRPr kumimoji="1" lang="en-US" altLang="ja-JP" b="1" dirty="0">
              <a:solidFill>
                <a:schemeClr val="tx1"/>
              </a:solidFill>
            </a:endParaRPr>
          </a:p>
          <a:p>
            <a:pPr algn="ctr"/>
            <a:r>
              <a:rPr kumimoji="1" lang="ja-JP" altLang="en-US" sz="1200" b="1" dirty="0">
                <a:solidFill>
                  <a:schemeClr val="tx1"/>
                </a:solidFill>
              </a:rPr>
              <a:t>行政</a:t>
            </a:r>
            <a:endParaRPr kumimoji="1" lang="en-SG" sz="1200" b="1" dirty="0">
              <a:solidFill>
                <a:schemeClr val="tx1"/>
              </a:solidFill>
            </a:endParaRPr>
          </a:p>
        </p:txBody>
      </p:sp>
      <p:grpSp>
        <p:nvGrpSpPr>
          <p:cNvPr id="19" name="グループ化 18">
            <a:extLst>
              <a:ext uri="{FF2B5EF4-FFF2-40B4-BE49-F238E27FC236}">
                <a16:creationId xmlns:a16="http://schemas.microsoft.com/office/drawing/2014/main" id="{7339AB74-DB58-D118-BFF6-9CFBF6A2F6B6}"/>
              </a:ext>
            </a:extLst>
          </p:cNvPr>
          <p:cNvGrpSpPr/>
          <p:nvPr/>
        </p:nvGrpSpPr>
        <p:grpSpPr>
          <a:xfrm>
            <a:off x="3200400" y="2514977"/>
            <a:ext cx="5105400" cy="3809624"/>
            <a:chOff x="2209800" y="2263517"/>
            <a:chExt cx="960120" cy="3595511"/>
          </a:xfrm>
          <a:solidFill>
            <a:schemeClr val="accent1">
              <a:lumMod val="20000"/>
              <a:lumOff val="80000"/>
            </a:schemeClr>
          </a:solidFill>
        </p:grpSpPr>
        <p:sp>
          <p:nvSpPr>
            <p:cNvPr id="20" name="正方形/長方形 19">
              <a:extLst>
                <a:ext uri="{FF2B5EF4-FFF2-40B4-BE49-F238E27FC236}">
                  <a16:creationId xmlns:a16="http://schemas.microsoft.com/office/drawing/2014/main" id="{0964ACA4-C6E8-FC12-B56D-8B0D2D321633}"/>
                </a:ext>
              </a:extLst>
            </p:cNvPr>
            <p:cNvSpPr/>
            <p:nvPr/>
          </p:nvSpPr>
          <p:spPr>
            <a:xfrm>
              <a:off x="2209800" y="2263517"/>
              <a:ext cx="960120" cy="106642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l"/>
              </a:pPr>
              <a:r>
                <a:rPr kumimoji="1" lang="en-US" altLang="ja-JP" sz="1200" b="1" dirty="0">
                  <a:solidFill>
                    <a:schemeClr val="tx1"/>
                  </a:solidFill>
                </a:rPr>
                <a:t>DX</a:t>
              </a:r>
              <a:r>
                <a:rPr kumimoji="1" lang="ja-JP" altLang="en-US" sz="1200" b="1" dirty="0">
                  <a:solidFill>
                    <a:schemeClr val="tx1"/>
                  </a:solidFill>
                </a:rPr>
                <a:t>化対応による業務改善／トレーサビリティの確保</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コンプライアンス強化への対応と標準業務の見直し</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事業承継による事業の継続／事業統合による業界再編と強化</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高度分別／再資源化の更なる強化（動静脈連携の必要性）</a:t>
              </a:r>
              <a:endParaRPr kumimoji="1" lang="en-SG" sz="1200" b="1" dirty="0">
                <a:solidFill>
                  <a:schemeClr val="tx1"/>
                </a:solidFill>
              </a:endParaRPr>
            </a:p>
          </p:txBody>
        </p:sp>
        <p:sp>
          <p:nvSpPr>
            <p:cNvPr id="21" name="正方形/長方形 20">
              <a:extLst>
                <a:ext uri="{FF2B5EF4-FFF2-40B4-BE49-F238E27FC236}">
                  <a16:creationId xmlns:a16="http://schemas.microsoft.com/office/drawing/2014/main" id="{E704BEF5-7734-36BD-6395-0C3899C34F51}"/>
                </a:ext>
              </a:extLst>
            </p:cNvPr>
            <p:cNvSpPr/>
            <p:nvPr/>
          </p:nvSpPr>
          <p:spPr>
            <a:xfrm>
              <a:off x="2209800" y="3528061"/>
              <a:ext cx="960120" cy="106642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l"/>
              </a:pPr>
              <a:r>
                <a:rPr kumimoji="1" lang="ja-JP" altLang="en-US" sz="1200" b="1" dirty="0">
                  <a:solidFill>
                    <a:schemeClr val="tx1"/>
                  </a:solidFill>
                </a:rPr>
                <a:t>トレーサビリティ確保と環境対応要求への適合</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処理委託コストの上昇を起点とした最適な委託先選定</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サーキュラーエコノミートレンドに対応した製品開発や新規事業創出</a:t>
              </a:r>
              <a:br>
                <a:rPr kumimoji="1" lang="en-US" altLang="ja-JP" sz="1200" b="1" dirty="0">
                  <a:solidFill>
                    <a:schemeClr val="tx1"/>
                  </a:solidFill>
                </a:rPr>
              </a:br>
              <a:r>
                <a:rPr kumimoji="1" lang="ja-JP" altLang="en-US" sz="1200" b="1" dirty="0">
                  <a:solidFill>
                    <a:schemeClr val="tx1"/>
                  </a:solidFill>
                </a:rPr>
                <a:t>（動静脈連携の必要性）</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コンプライアンス遵守の更なる徹底</a:t>
              </a:r>
            </a:p>
          </p:txBody>
        </p:sp>
        <p:sp>
          <p:nvSpPr>
            <p:cNvPr id="22" name="正方形/長方形 21">
              <a:extLst>
                <a:ext uri="{FF2B5EF4-FFF2-40B4-BE49-F238E27FC236}">
                  <a16:creationId xmlns:a16="http://schemas.microsoft.com/office/drawing/2014/main" id="{279771B8-C798-6E60-C2E6-0D515B6192BB}"/>
                </a:ext>
              </a:extLst>
            </p:cNvPr>
            <p:cNvSpPr/>
            <p:nvPr/>
          </p:nvSpPr>
          <p:spPr>
            <a:xfrm>
              <a:off x="2209800" y="4792605"/>
              <a:ext cx="960120" cy="1066423"/>
            </a:xfrm>
            <a:prstGeom prst="rect">
              <a:avLst/>
            </a:prstGeom>
            <a:gr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l"/>
              </a:pPr>
              <a:r>
                <a:rPr kumimoji="1" lang="ja-JP" altLang="en-US" sz="1200" b="1" dirty="0">
                  <a:solidFill>
                    <a:schemeClr val="tx1"/>
                  </a:solidFill>
                </a:rPr>
                <a:t>適正処理の更なる強化</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自治体単位での廃棄物処理の運営限界（官民連携の必要性）</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サーキュラーエコノミー実現に向けた動静脈連携の促進</a:t>
              </a:r>
              <a:endParaRPr kumimoji="1" lang="en-US" altLang="ja-JP" sz="1200" b="1" dirty="0">
                <a:solidFill>
                  <a:schemeClr val="tx1"/>
                </a:solidFill>
              </a:endParaRPr>
            </a:p>
            <a:p>
              <a:pPr marL="285750" indent="-285750">
                <a:buFont typeface="Wingdings" panose="05000000000000000000" pitchFamily="2" charset="2"/>
                <a:buChar char="l"/>
              </a:pPr>
              <a:r>
                <a:rPr kumimoji="1" lang="ja-JP" altLang="en-US" sz="1200" b="1" dirty="0">
                  <a:solidFill>
                    <a:schemeClr val="tx1"/>
                  </a:solidFill>
                </a:rPr>
                <a:t>地域単位での資源循環の促進</a:t>
              </a:r>
              <a:endParaRPr kumimoji="1" lang="en-SG" sz="1200" b="1" dirty="0">
                <a:solidFill>
                  <a:schemeClr val="tx1"/>
                </a:solidFill>
              </a:endParaRPr>
            </a:p>
          </p:txBody>
        </p:sp>
      </p:grpSp>
      <p:pic>
        <p:nvPicPr>
          <p:cNvPr id="24" name="グラフィックス 23" descr="工場 単色塗りつぶし">
            <a:extLst>
              <a:ext uri="{FF2B5EF4-FFF2-40B4-BE49-F238E27FC236}">
                <a16:creationId xmlns:a16="http://schemas.microsoft.com/office/drawing/2014/main" id="{E3C66061-1547-C823-5AA0-63893AAFBFB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82942" y="2514977"/>
            <a:ext cx="565919" cy="585451"/>
          </a:xfrm>
          <a:prstGeom prst="rect">
            <a:avLst/>
          </a:prstGeom>
        </p:spPr>
      </p:pic>
      <p:pic>
        <p:nvPicPr>
          <p:cNvPr id="25" name="グラフィックス 24" descr="建物 単色塗りつぶし">
            <a:extLst>
              <a:ext uri="{FF2B5EF4-FFF2-40B4-BE49-F238E27FC236}">
                <a16:creationId xmlns:a16="http://schemas.microsoft.com/office/drawing/2014/main" id="{B73F7145-7DDD-3CFB-340C-3738E603169E}"/>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323769" y="3900968"/>
            <a:ext cx="518821" cy="518821"/>
          </a:xfrm>
          <a:prstGeom prst="rect">
            <a:avLst/>
          </a:prstGeom>
        </p:spPr>
      </p:pic>
      <p:pic>
        <p:nvPicPr>
          <p:cNvPr id="27" name="グラフィックス 26" descr="警察官男性 単色塗りつぶし">
            <a:extLst>
              <a:ext uri="{FF2B5EF4-FFF2-40B4-BE49-F238E27FC236}">
                <a16:creationId xmlns:a16="http://schemas.microsoft.com/office/drawing/2014/main" id="{2606537F-DE86-8855-F8CE-87CDE843E5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282942" y="5297948"/>
            <a:ext cx="565919" cy="565919"/>
          </a:xfrm>
          <a:prstGeom prst="rect">
            <a:avLst/>
          </a:prstGeom>
        </p:spPr>
      </p:pic>
      <p:pic>
        <p:nvPicPr>
          <p:cNvPr id="40" name="図 39" descr="テーブル&#10;&#10;AI 生成コンテンツは誤りを含む可能性があります。">
            <a:extLst>
              <a:ext uri="{FF2B5EF4-FFF2-40B4-BE49-F238E27FC236}">
                <a16:creationId xmlns:a16="http://schemas.microsoft.com/office/drawing/2014/main" id="{488FB102-8211-845B-D188-37E63ADEB0E7}"/>
              </a:ext>
            </a:extLst>
          </p:cNvPr>
          <p:cNvPicPr>
            <a:picLocks noChangeAspect="1"/>
          </p:cNvPicPr>
          <p:nvPr/>
        </p:nvPicPr>
        <p:blipFill>
          <a:blip r:embed="rId11"/>
          <a:srcRect l="2334" t="20330" r="2583" b="53417"/>
          <a:stretch>
            <a:fillRect/>
          </a:stretch>
        </p:blipFill>
        <p:spPr>
          <a:xfrm>
            <a:off x="880110" y="1231382"/>
            <a:ext cx="7059930" cy="1087966"/>
          </a:xfrm>
          <a:prstGeom prst="rect">
            <a:avLst/>
          </a:prstGeom>
        </p:spPr>
      </p:pic>
      <p:sp>
        <p:nvSpPr>
          <p:cNvPr id="41" name="コンテンツ プレースホルダー 4">
            <a:extLst>
              <a:ext uri="{FF2B5EF4-FFF2-40B4-BE49-F238E27FC236}">
                <a16:creationId xmlns:a16="http://schemas.microsoft.com/office/drawing/2014/main" id="{031FA215-27D9-2FD9-2BFE-BAF903C9948B}"/>
              </a:ext>
            </a:extLst>
          </p:cNvPr>
          <p:cNvSpPr>
            <a:spLocks noGrp="1"/>
          </p:cNvSpPr>
          <p:nvPr>
            <p:ph sz="quarter" idx="11"/>
          </p:nvPr>
        </p:nvSpPr>
        <p:spPr>
          <a:xfrm>
            <a:off x="202448" y="558088"/>
            <a:ext cx="8781896" cy="397536"/>
          </a:xfrm>
        </p:spPr>
        <p:txBody>
          <a:bodyPr>
            <a:noAutofit/>
          </a:bodyPr>
          <a:lstStyle/>
          <a:p>
            <a:pPr marL="0" indent="0">
              <a:buNone/>
            </a:pPr>
            <a:r>
              <a:rPr kumimoji="1" lang="ja-JP" altLang="en-US" b="1" dirty="0">
                <a:solidFill>
                  <a:schemeClr val="tx1"/>
                </a:solidFill>
                <a:latin typeface="+mn-ea"/>
                <a:ea typeface="+mn-ea"/>
              </a:rPr>
              <a:t>脱炭素化／</a:t>
            </a:r>
            <a:r>
              <a:rPr kumimoji="1" lang="en-US" altLang="ja-JP" b="1" dirty="0">
                <a:solidFill>
                  <a:schemeClr val="tx1"/>
                </a:solidFill>
                <a:latin typeface="+mn-ea"/>
                <a:ea typeface="+mn-ea"/>
              </a:rPr>
              <a:t>DX</a:t>
            </a:r>
            <a:r>
              <a:rPr kumimoji="1" lang="ja-JP" altLang="en-US" b="1" dirty="0">
                <a:solidFill>
                  <a:schemeClr val="tx1"/>
                </a:solidFill>
                <a:latin typeface="+mn-ea"/>
                <a:ea typeface="+mn-ea"/>
              </a:rPr>
              <a:t>／</a:t>
            </a:r>
            <a:r>
              <a:rPr kumimoji="1" lang="en-US" altLang="ja-JP" b="1" dirty="0">
                <a:solidFill>
                  <a:schemeClr val="tx1"/>
                </a:solidFill>
                <a:latin typeface="+mn-ea"/>
                <a:ea typeface="+mn-ea"/>
              </a:rPr>
              <a:t>CE</a:t>
            </a:r>
            <a:r>
              <a:rPr kumimoji="1" lang="ja-JP" altLang="en-US" b="1" dirty="0">
                <a:solidFill>
                  <a:schemeClr val="tx1"/>
                </a:solidFill>
                <a:latin typeface="+mn-ea"/>
                <a:ea typeface="+mn-ea"/>
              </a:rPr>
              <a:t>等のマクロトレンドの中で、静脈産業に関わるステークホルダーに大きくの機会と課題が存在している。各社の改善に加え、動静脈／行政が連携した対応が必要となってくる。</a:t>
            </a:r>
          </a:p>
        </p:txBody>
      </p:sp>
    </p:spTree>
    <p:extLst>
      <p:ext uri="{BB962C8B-B14F-4D97-AF65-F5344CB8AC3E}">
        <p14:creationId xmlns:p14="http://schemas.microsoft.com/office/powerpoint/2010/main" val="23633090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0C73F2-DC95-0E50-D41D-5228BA7E1CC2}"/>
            </a:ext>
          </a:extLst>
        </p:cNvPr>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F5A5E7A5-2D33-4761-C1F9-A3DA2879C92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スライド" r:id="rId3" imgW="426" imgH="428" progId="TCLayout.ActiveDocument.1">
                  <p:embed/>
                </p:oleObj>
              </mc:Choice>
              <mc:Fallback>
                <p:oleObj name="think-cellスライド" r:id="rId3" imgW="426" imgH="428" progId="TCLayout.ActiveDocument.1">
                  <p:embed/>
                  <p:pic>
                    <p:nvPicPr>
                      <p:cNvPr id="5" name="think-cell data - do not delete" hidden="1">
                        <a:extLst>
                          <a:ext uri="{FF2B5EF4-FFF2-40B4-BE49-F238E27FC236}">
                            <a16:creationId xmlns:a16="http://schemas.microsoft.com/office/drawing/2014/main" id="{08B8E630-F25B-F3D8-5FCF-3D65530EA4B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スライド番号プレースホルダー 1">
            <a:extLst>
              <a:ext uri="{FF2B5EF4-FFF2-40B4-BE49-F238E27FC236}">
                <a16:creationId xmlns:a16="http://schemas.microsoft.com/office/drawing/2014/main" id="{22D34550-C35A-8EF3-7D71-E47F4CF21AC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latin typeface="Meiryo UI" panose="020B0604030504040204" pitchFamily="50" charset="-128"/>
                <a:ea typeface="Meiryo UI" panose="020B0604030504040204" pitchFamily="50" charset="-128"/>
              </a:rPr>
              <a:t>8</a:t>
            </a:fld>
            <a:endParaRPr lang="ja" altLang="en-US">
              <a:latin typeface="Meiryo UI" panose="020B0604030504040204" pitchFamily="50" charset="-128"/>
              <a:ea typeface="Meiryo UI" panose="020B0604030504040204" pitchFamily="50" charset="-128"/>
            </a:endParaRPr>
          </a:p>
        </p:txBody>
      </p:sp>
      <p:sp>
        <p:nvSpPr>
          <p:cNvPr id="4" name="コンテンツ プレースホルダー 3">
            <a:extLst>
              <a:ext uri="{FF2B5EF4-FFF2-40B4-BE49-F238E27FC236}">
                <a16:creationId xmlns:a16="http://schemas.microsoft.com/office/drawing/2014/main" id="{38321E01-E6AE-A79D-C12D-39E64D647668}"/>
              </a:ext>
            </a:extLst>
          </p:cNvPr>
          <p:cNvSpPr>
            <a:spLocks noGrp="1"/>
          </p:cNvSpPr>
          <p:nvPr>
            <p:ph sz="quarter" idx="14"/>
          </p:nvPr>
        </p:nvSpPr>
        <p:spPr/>
        <p:txBody>
          <a:bodyPr/>
          <a:lstStyle/>
          <a:p>
            <a:r>
              <a:rPr kumimoji="1" lang="ja-JP" altLang="en-US" dirty="0"/>
              <a:t>当社事業とサポートの特徴</a:t>
            </a:r>
            <a:endParaRPr kumimoji="1" lang="en-US" dirty="0"/>
          </a:p>
        </p:txBody>
      </p:sp>
      <p:sp>
        <p:nvSpPr>
          <p:cNvPr id="9" name="コンテンツ プレースホルダー 4">
            <a:extLst>
              <a:ext uri="{FF2B5EF4-FFF2-40B4-BE49-F238E27FC236}">
                <a16:creationId xmlns:a16="http://schemas.microsoft.com/office/drawing/2014/main" id="{D65DBBF3-7E48-8EF4-AFDA-0FEAB2C7DD33}"/>
              </a:ext>
            </a:extLst>
          </p:cNvPr>
          <p:cNvSpPr>
            <a:spLocks noGrp="1"/>
          </p:cNvSpPr>
          <p:nvPr>
            <p:ph sz="quarter" idx="11"/>
          </p:nvPr>
        </p:nvSpPr>
        <p:spPr>
          <a:xfrm>
            <a:off x="202448" y="558088"/>
            <a:ext cx="8781896" cy="397536"/>
          </a:xfrm>
        </p:spPr>
        <p:txBody>
          <a:bodyPr>
            <a:noAutofit/>
          </a:bodyPr>
          <a:lstStyle/>
          <a:p>
            <a:pPr marL="0" indent="0">
              <a:buNone/>
            </a:pPr>
            <a:r>
              <a:rPr kumimoji="1" lang="ja-JP" altLang="en-US" dirty="0">
                <a:solidFill>
                  <a:schemeClr val="tx1"/>
                </a:solidFill>
              </a:rPr>
              <a:t>各ステークホルダーの課題に対応した以下の大きく</a:t>
            </a:r>
            <a:r>
              <a:rPr kumimoji="1" lang="en-US" altLang="ja-JP" dirty="0">
                <a:solidFill>
                  <a:schemeClr val="tx1"/>
                </a:solidFill>
              </a:rPr>
              <a:t>3</a:t>
            </a:r>
            <a:r>
              <a:rPr kumimoji="1" lang="ja-JP" altLang="en-US" dirty="0">
                <a:solidFill>
                  <a:schemeClr val="tx1"/>
                </a:solidFill>
              </a:rPr>
              <a:t>つのサービスを提供する</a:t>
            </a:r>
            <a:endParaRPr kumimoji="1" lang="ja-JP" altLang="en-US" b="1" dirty="0">
              <a:solidFill>
                <a:schemeClr val="tx1"/>
              </a:solidFill>
              <a:latin typeface="+mn-ea"/>
              <a:ea typeface="+mn-ea"/>
            </a:endParaRPr>
          </a:p>
        </p:txBody>
      </p:sp>
      <p:grpSp>
        <p:nvGrpSpPr>
          <p:cNvPr id="55" name="グループ化 54">
            <a:extLst>
              <a:ext uri="{FF2B5EF4-FFF2-40B4-BE49-F238E27FC236}">
                <a16:creationId xmlns:a16="http://schemas.microsoft.com/office/drawing/2014/main" id="{2A87AF45-BE89-70A0-1844-D6C1577E0839}"/>
              </a:ext>
            </a:extLst>
          </p:cNvPr>
          <p:cNvGrpSpPr/>
          <p:nvPr/>
        </p:nvGrpSpPr>
        <p:grpSpPr>
          <a:xfrm>
            <a:off x="312420" y="1280159"/>
            <a:ext cx="8649189" cy="4831081"/>
            <a:chOff x="312420" y="1014884"/>
            <a:chExt cx="8649189" cy="5267777"/>
          </a:xfrm>
        </p:grpSpPr>
        <p:grpSp>
          <p:nvGrpSpPr>
            <p:cNvPr id="15" name="グループ化 14">
              <a:extLst>
                <a:ext uri="{FF2B5EF4-FFF2-40B4-BE49-F238E27FC236}">
                  <a16:creationId xmlns:a16="http://schemas.microsoft.com/office/drawing/2014/main" id="{7FB231C0-2F4A-289B-8847-D1195CF640BF}"/>
                </a:ext>
              </a:extLst>
            </p:cNvPr>
            <p:cNvGrpSpPr/>
            <p:nvPr/>
          </p:nvGrpSpPr>
          <p:grpSpPr>
            <a:xfrm>
              <a:off x="312420" y="1381922"/>
              <a:ext cx="1752600" cy="4900739"/>
              <a:chOff x="594360" y="1381922"/>
              <a:chExt cx="1226820" cy="4288640"/>
            </a:xfrm>
          </p:grpSpPr>
          <p:sp>
            <p:nvSpPr>
              <p:cNvPr id="6" name="正方形/長方形 5">
                <a:extLst>
                  <a:ext uri="{FF2B5EF4-FFF2-40B4-BE49-F238E27FC236}">
                    <a16:creationId xmlns:a16="http://schemas.microsoft.com/office/drawing/2014/main" id="{2977BB57-3703-0565-F224-885E2F3ECFCB}"/>
                  </a:ext>
                </a:extLst>
              </p:cNvPr>
              <p:cNvSpPr/>
              <p:nvPr/>
            </p:nvSpPr>
            <p:spPr>
              <a:xfrm>
                <a:off x="594360" y="1381922"/>
                <a:ext cx="1226820" cy="119596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廃棄物</a:t>
                </a:r>
                <a:r>
                  <a:rPr kumimoji="1" lang="en-US" altLang="ja-JP" b="1" dirty="0">
                    <a:solidFill>
                      <a:schemeClr val="tx1"/>
                    </a:solidFill>
                  </a:rPr>
                  <a:t>BPO</a:t>
                </a:r>
              </a:p>
              <a:p>
                <a:pPr algn="ctr"/>
                <a:r>
                  <a:rPr kumimoji="1" lang="ja-JP" altLang="en-US" b="1" dirty="0">
                    <a:solidFill>
                      <a:schemeClr val="tx1"/>
                    </a:solidFill>
                  </a:rPr>
                  <a:t>サービス</a:t>
                </a:r>
                <a:endParaRPr kumimoji="1" lang="en-US" altLang="ja-JP" b="1" dirty="0">
                  <a:solidFill>
                    <a:schemeClr val="tx1"/>
                  </a:solidFill>
                </a:endParaRPr>
              </a:p>
              <a:p>
                <a:pPr algn="ctr"/>
                <a:endParaRPr kumimoji="1" lang="en-US" altLang="ja-JP" b="1" dirty="0">
                  <a:solidFill>
                    <a:schemeClr val="bg1"/>
                  </a:solidFill>
                </a:endParaRPr>
              </a:p>
            </p:txBody>
          </p:sp>
          <p:sp>
            <p:nvSpPr>
              <p:cNvPr id="10" name="正方形/長方形 9">
                <a:extLst>
                  <a:ext uri="{FF2B5EF4-FFF2-40B4-BE49-F238E27FC236}">
                    <a16:creationId xmlns:a16="http://schemas.microsoft.com/office/drawing/2014/main" id="{64F94472-EF9D-12AC-FFA1-FDA867499079}"/>
                  </a:ext>
                </a:extLst>
              </p:cNvPr>
              <p:cNvSpPr/>
              <p:nvPr/>
            </p:nvSpPr>
            <p:spPr>
              <a:xfrm>
                <a:off x="594360" y="2928260"/>
                <a:ext cx="1226820" cy="119596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循環事業共創</a:t>
                </a:r>
                <a:br>
                  <a:rPr kumimoji="1" lang="en-US" altLang="ja-JP" b="1" dirty="0">
                    <a:solidFill>
                      <a:schemeClr val="tx1"/>
                    </a:solidFill>
                  </a:rPr>
                </a:br>
                <a:r>
                  <a:rPr kumimoji="1" lang="ja-JP" altLang="en-US" b="1" dirty="0">
                    <a:solidFill>
                      <a:schemeClr val="tx1"/>
                    </a:solidFill>
                  </a:rPr>
                  <a:t>サービス</a:t>
                </a:r>
                <a:endParaRPr kumimoji="1" lang="en-US" altLang="ja-JP" b="1" dirty="0">
                  <a:solidFill>
                    <a:schemeClr val="tx1"/>
                  </a:solidFill>
                </a:endParaRPr>
              </a:p>
              <a:p>
                <a:pPr algn="ctr"/>
                <a:endParaRPr kumimoji="1" lang="en-US" altLang="ja-JP" b="1" dirty="0">
                  <a:solidFill>
                    <a:schemeClr val="tx1"/>
                  </a:solidFill>
                </a:endParaRPr>
              </a:p>
            </p:txBody>
          </p:sp>
          <p:sp>
            <p:nvSpPr>
              <p:cNvPr id="11" name="正方形/長方形 10">
                <a:extLst>
                  <a:ext uri="{FF2B5EF4-FFF2-40B4-BE49-F238E27FC236}">
                    <a16:creationId xmlns:a16="http://schemas.microsoft.com/office/drawing/2014/main" id="{BED1CB09-38A7-E268-0A12-45FD470C03CE}"/>
                  </a:ext>
                </a:extLst>
              </p:cNvPr>
              <p:cNvSpPr/>
              <p:nvPr/>
            </p:nvSpPr>
            <p:spPr>
              <a:xfrm>
                <a:off x="594360" y="4474599"/>
                <a:ext cx="1226820" cy="119596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ja-JP" altLang="en-US" b="1" dirty="0">
                    <a:solidFill>
                      <a:schemeClr val="tx1"/>
                    </a:solidFill>
                  </a:rPr>
                  <a:t>ビジネストランスフォーメンションサービス</a:t>
                </a:r>
                <a:br>
                  <a:rPr kumimoji="1" lang="en-US" altLang="ja-JP" b="1" dirty="0">
                    <a:solidFill>
                      <a:schemeClr val="tx1"/>
                    </a:solidFill>
                  </a:rPr>
                </a:br>
                <a:r>
                  <a:rPr kumimoji="1" lang="ja-JP" altLang="en-US" b="1" dirty="0">
                    <a:solidFill>
                      <a:schemeClr val="tx1"/>
                    </a:solidFill>
                  </a:rPr>
                  <a:t>（静脈事業</a:t>
                </a:r>
                <a:r>
                  <a:rPr kumimoji="1" lang="en-US" altLang="ja-JP" b="1" dirty="0">
                    <a:solidFill>
                      <a:schemeClr val="tx1"/>
                    </a:solidFill>
                  </a:rPr>
                  <a:t>BX</a:t>
                </a:r>
                <a:r>
                  <a:rPr kumimoji="1" lang="ja-JP" altLang="en-US" b="1" dirty="0">
                    <a:solidFill>
                      <a:schemeClr val="tx1"/>
                    </a:solidFill>
                  </a:rPr>
                  <a:t>）</a:t>
                </a:r>
                <a:endParaRPr kumimoji="1" lang="en-US" altLang="ja-JP" b="1" dirty="0">
                  <a:solidFill>
                    <a:schemeClr val="tx1"/>
                  </a:solidFill>
                </a:endParaRPr>
              </a:p>
              <a:p>
                <a:pPr algn="ctr"/>
                <a:endParaRPr kumimoji="1" lang="en-US" altLang="ja-JP" b="1" dirty="0">
                  <a:solidFill>
                    <a:schemeClr val="tx1"/>
                  </a:solidFill>
                </a:endParaRPr>
              </a:p>
            </p:txBody>
          </p:sp>
        </p:grpSp>
        <p:grpSp>
          <p:nvGrpSpPr>
            <p:cNvPr id="20" name="グループ化 19">
              <a:extLst>
                <a:ext uri="{FF2B5EF4-FFF2-40B4-BE49-F238E27FC236}">
                  <a16:creationId xmlns:a16="http://schemas.microsoft.com/office/drawing/2014/main" id="{B665FAC1-DED0-C5F6-FAE6-9B54C2CCFF21}"/>
                </a:ext>
              </a:extLst>
            </p:cNvPr>
            <p:cNvGrpSpPr/>
            <p:nvPr/>
          </p:nvGrpSpPr>
          <p:grpSpPr>
            <a:xfrm>
              <a:off x="864870" y="2314525"/>
              <a:ext cx="1047750" cy="331470"/>
              <a:chOff x="2213610" y="2184985"/>
              <a:chExt cx="1047750" cy="331470"/>
            </a:xfrm>
          </p:grpSpPr>
          <p:pic>
            <p:nvPicPr>
              <p:cNvPr id="17" name="グラフィックス 16" descr="閉じた本 枠線">
                <a:extLst>
                  <a:ext uri="{FF2B5EF4-FFF2-40B4-BE49-F238E27FC236}">
                    <a16:creationId xmlns:a16="http://schemas.microsoft.com/office/drawing/2014/main" id="{11BEE56D-63E7-972E-484C-449957B6D8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3610" y="2184985"/>
                <a:ext cx="331470" cy="331470"/>
              </a:xfrm>
              <a:prstGeom prst="rect">
                <a:avLst/>
              </a:prstGeom>
            </p:spPr>
          </p:pic>
          <p:sp>
            <p:nvSpPr>
              <p:cNvPr id="19" name="テキスト ボックス 18">
                <a:extLst>
                  <a:ext uri="{FF2B5EF4-FFF2-40B4-BE49-F238E27FC236}">
                    <a16:creationId xmlns:a16="http://schemas.microsoft.com/office/drawing/2014/main" id="{EACE9A97-AFEA-0848-5460-D66B8A2B6589}"/>
                  </a:ext>
                </a:extLst>
              </p:cNvPr>
              <p:cNvSpPr txBox="1"/>
              <p:nvPr/>
            </p:nvSpPr>
            <p:spPr>
              <a:xfrm>
                <a:off x="2468880" y="2208678"/>
                <a:ext cx="792480" cy="302038"/>
              </a:xfrm>
              <a:prstGeom prst="rect">
                <a:avLst/>
              </a:prstGeom>
              <a:noFill/>
            </p:spPr>
            <p:txBody>
              <a:bodyPr wrap="square" rtlCol="0">
                <a:spAutoFit/>
              </a:bodyPr>
              <a:lstStyle/>
              <a:p>
                <a:pPr algn="ctr"/>
                <a:r>
                  <a:rPr kumimoji="1" lang="en-SG" sz="1200" dirty="0"/>
                  <a:t>P.9-</a:t>
                </a:r>
              </a:p>
            </p:txBody>
          </p:sp>
        </p:grpSp>
        <p:grpSp>
          <p:nvGrpSpPr>
            <p:cNvPr id="21" name="グループ化 20">
              <a:extLst>
                <a:ext uri="{FF2B5EF4-FFF2-40B4-BE49-F238E27FC236}">
                  <a16:creationId xmlns:a16="http://schemas.microsoft.com/office/drawing/2014/main" id="{C240EDAD-51A9-5BB2-5158-F8532FBF846F}"/>
                </a:ext>
              </a:extLst>
            </p:cNvPr>
            <p:cNvGrpSpPr/>
            <p:nvPr/>
          </p:nvGrpSpPr>
          <p:grpSpPr>
            <a:xfrm>
              <a:off x="864870" y="4105225"/>
              <a:ext cx="1047750" cy="331470"/>
              <a:chOff x="2213610" y="2184985"/>
              <a:chExt cx="1047750" cy="331470"/>
            </a:xfrm>
          </p:grpSpPr>
          <p:pic>
            <p:nvPicPr>
              <p:cNvPr id="22" name="グラフィックス 21" descr="閉じた本 枠線">
                <a:extLst>
                  <a:ext uri="{FF2B5EF4-FFF2-40B4-BE49-F238E27FC236}">
                    <a16:creationId xmlns:a16="http://schemas.microsoft.com/office/drawing/2014/main" id="{E7D1C2F2-6494-42DF-F2FB-F192F34D5F3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3610" y="2184985"/>
                <a:ext cx="331470" cy="331470"/>
              </a:xfrm>
              <a:prstGeom prst="rect">
                <a:avLst/>
              </a:prstGeom>
            </p:spPr>
          </p:pic>
          <p:sp>
            <p:nvSpPr>
              <p:cNvPr id="23" name="テキスト ボックス 22">
                <a:extLst>
                  <a:ext uri="{FF2B5EF4-FFF2-40B4-BE49-F238E27FC236}">
                    <a16:creationId xmlns:a16="http://schemas.microsoft.com/office/drawing/2014/main" id="{50D79DDE-404F-31FC-C9A9-5AE2751CF719}"/>
                  </a:ext>
                </a:extLst>
              </p:cNvPr>
              <p:cNvSpPr txBox="1"/>
              <p:nvPr/>
            </p:nvSpPr>
            <p:spPr>
              <a:xfrm>
                <a:off x="2468880" y="2208678"/>
                <a:ext cx="792480" cy="302038"/>
              </a:xfrm>
              <a:prstGeom prst="rect">
                <a:avLst/>
              </a:prstGeom>
              <a:noFill/>
            </p:spPr>
            <p:txBody>
              <a:bodyPr wrap="square" rtlCol="0">
                <a:spAutoFit/>
              </a:bodyPr>
              <a:lstStyle/>
              <a:p>
                <a:pPr algn="ctr"/>
                <a:r>
                  <a:rPr kumimoji="1" lang="en-SG" sz="1200" dirty="0"/>
                  <a:t>P.17-</a:t>
                </a:r>
              </a:p>
            </p:txBody>
          </p:sp>
        </p:grpSp>
        <p:grpSp>
          <p:nvGrpSpPr>
            <p:cNvPr id="24" name="グループ化 23">
              <a:extLst>
                <a:ext uri="{FF2B5EF4-FFF2-40B4-BE49-F238E27FC236}">
                  <a16:creationId xmlns:a16="http://schemas.microsoft.com/office/drawing/2014/main" id="{D881FC88-0C77-5ACD-E020-7CADA2AF9458}"/>
                </a:ext>
              </a:extLst>
            </p:cNvPr>
            <p:cNvGrpSpPr/>
            <p:nvPr/>
          </p:nvGrpSpPr>
          <p:grpSpPr>
            <a:xfrm>
              <a:off x="864870" y="5865445"/>
              <a:ext cx="1047750" cy="331470"/>
              <a:chOff x="2213610" y="2184985"/>
              <a:chExt cx="1047750" cy="331470"/>
            </a:xfrm>
          </p:grpSpPr>
          <p:pic>
            <p:nvPicPr>
              <p:cNvPr id="25" name="グラフィックス 24" descr="閉じた本 枠線">
                <a:extLst>
                  <a:ext uri="{FF2B5EF4-FFF2-40B4-BE49-F238E27FC236}">
                    <a16:creationId xmlns:a16="http://schemas.microsoft.com/office/drawing/2014/main" id="{F6883D03-61D7-6967-6A7D-44FEAE3F73E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13610" y="2184985"/>
                <a:ext cx="331470" cy="331470"/>
              </a:xfrm>
              <a:prstGeom prst="rect">
                <a:avLst/>
              </a:prstGeom>
            </p:spPr>
          </p:pic>
          <p:sp>
            <p:nvSpPr>
              <p:cNvPr id="26" name="テキスト ボックス 25">
                <a:extLst>
                  <a:ext uri="{FF2B5EF4-FFF2-40B4-BE49-F238E27FC236}">
                    <a16:creationId xmlns:a16="http://schemas.microsoft.com/office/drawing/2014/main" id="{F6282CF1-5C66-9130-B5F2-9D7F5B2EAE9B}"/>
                  </a:ext>
                </a:extLst>
              </p:cNvPr>
              <p:cNvSpPr txBox="1"/>
              <p:nvPr/>
            </p:nvSpPr>
            <p:spPr>
              <a:xfrm>
                <a:off x="2468880" y="2208678"/>
                <a:ext cx="792480" cy="302038"/>
              </a:xfrm>
              <a:prstGeom prst="rect">
                <a:avLst/>
              </a:prstGeom>
              <a:noFill/>
            </p:spPr>
            <p:txBody>
              <a:bodyPr wrap="square" rtlCol="0">
                <a:spAutoFit/>
              </a:bodyPr>
              <a:lstStyle/>
              <a:p>
                <a:pPr algn="ctr"/>
                <a:r>
                  <a:rPr kumimoji="1" lang="en-SG" sz="1200" dirty="0"/>
                  <a:t>P.22-</a:t>
                </a:r>
              </a:p>
            </p:txBody>
          </p:sp>
        </p:grpSp>
        <p:sp>
          <p:nvSpPr>
            <p:cNvPr id="28" name="テキスト ボックス 27">
              <a:extLst>
                <a:ext uri="{FF2B5EF4-FFF2-40B4-BE49-F238E27FC236}">
                  <a16:creationId xmlns:a16="http://schemas.microsoft.com/office/drawing/2014/main" id="{F166651F-949D-5C71-BF3A-E46295760209}"/>
                </a:ext>
              </a:extLst>
            </p:cNvPr>
            <p:cNvSpPr txBox="1"/>
            <p:nvPr/>
          </p:nvSpPr>
          <p:spPr>
            <a:xfrm>
              <a:off x="2727187" y="1014884"/>
              <a:ext cx="1395268" cy="307777"/>
            </a:xfrm>
            <a:prstGeom prst="rect">
              <a:avLst/>
            </a:prstGeom>
            <a:noFill/>
          </p:spPr>
          <p:txBody>
            <a:bodyPr wrap="square">
              <a:spAutoFit/>
            </a:bodyPr>
            <a:lstStyle/>
            <a:p>
              <a:pPr algn="ctr"/>
              <a:r>
                <a:rPr kumimoji="1" lang="ja-JP" altLang="en-US" b="1" dirty="0">
                  <a:solidFill>
                    <a:schemeClr val="tx1"/>
                  </a:solidFill>
                </a:rPr>
                <a:t>誰に？</a:t>
              </a:r>
              <a:endParaRPr kumimoji="1" lang="en-US" altLang="ja-JP" b="1" dirty="0">
                <a:solidFill>
                  <a:schemeClr val="tx1"/>
                </a:solidFill>
              </a:endParaRPr>
            </a:p>
          </p:txBody>
        </p:sp>
        <p:sp>
          <p:nvSpPr>
            <p:cNvPr id="29" name="テキスト ボックス 28">
              <a:extLst>
                <a:ext uri="{FF2B5EF4-FFF2-40B4-BE49-F238E27FC236}">
                  <a16:creationId xmlns:a16="http://schemas.microsoft.com/office/drawing/2014/main" id="{8B5E7E63-C2CA-9413-B057-641AB211ECD5}"/>
                </a:ext>
              </a:extLst>
            </p:cNvPr>
            <p:cNvSpPr txBox="1"/>
            <p:nvPr/>
          </p:nvSpPr>
          <p:spPr>
            <a:xfrm>
              <a:off x="5000760" y="1014884"/>
              <a:ext cx="1395268" cy="307777"/>
            </a:xfrm>
            <a:prstGeom prst="rect">
              <a:avLst/>
            </a:prstGeom>
            <a:noFill/>
          </p:spPr>
          <p:txBody>
            <a:bodyPr wrap="square">
              <a:spAutoFit/>
            </a:bodyPr>
            <a:lstStyle/>
            <a:p>
              <a:pPr algn="ctr"/>
              <a:r>
                <a:rPr kumimoji="1" lang="ja-JP" altLang="en-US" b="1" dirty="0">
                  <a:solidFill>
                    <a:schemeClr val="tx1"/>
                  </a:solidFill>
                </a:rPr>
                <a:t>何を？</a:t>
              </a:r>
              <a:endParaRPr kumimoji="1" lang="en-US" altLang="ja-JP" b="1" dirty="0">
                <a:solidFill>
                  <a:schemeClr val="tx1"/>
                </a:solidFill>
              </a:endParaRPr>
            </a:p>
          </p:txBody>
        </p:sp>
        <p:sp>
          <p:nvSpPr>
            <p:cNvPr id="30" name="テキスト ボックス 29">
              <a:extLst>
                <a:ext uri="{FF2B5EF4-FFF2-40B4-BE49-F238E27FC236}">
                  <a16:creationId xmlns:a16="http://schemas.microsoft.com/office/drawing/2014/main" id="{9D5B041E-2F34-0C6E-6080-364FBB82F9D0}"/>
                </a:ext>
              </a:extLst>
            </p:cNvPr>
            <p:cNvSpPr txBox="1"/>
            <p:nvPr/>
          </p:nvSpPr>
          <p:spPr>
            <a:xfrm>
              <a:off x="7274334" y="1014884"/>
              <a:ext cx="1395268" cy="307777"/>
            </a:xfrm>
            <a:prstGeom prst="rect">
              <a:avLst/>
            </a:prstGeom>
            <a:noFill/>
          </p:spPr>
          <p:txBody>
            <a:bodyPr wrap="square">
              <a:spAutoFit/>
            </a:bodyPr>
            <a:lstStyle/>
            <a:p>
              <a:pPr algn="ctr"/>
              <a:r>
                <a:rPr kumimoji="1" lang="ja-JP" altLang="en-US" b="1" dirty="0">
                  <a:solidFill>
                    <a:schemeClr val="tx1"/>
                  </a:solidFill>
                </a:rPr>
                <a:t>どのように？</a:t>
              </a:r>
              <a:endParaRPr kumimoji="1" lang="en-US" altLang="ja-JP" b="1" dirty="0">
                <a:solidFill>
                  <a:schemeClr val="tx1"/>
                </a:solidFill>
              </a:endParaRPr>
            </a:p>
          </p:txBody>
        </p:sp>
        <p:grpSp>
          <p:nvGrpSpPr>
            <p:cNvPr id="38" name="グループ化 37">
              <a:extLst>
                <a:ext uri="{FF2B5EF4-FFF2-40B4-BE49-F238E27FC236}">
                  <a16:creationId xmlns:a16="http://schemas.microsoft.com/office/drawing/2014/main" id="{0A795B6F-B673-E80A-369E-06AA1CF530EA}"/>
                </a:ext>
              </a:extLst>
            </p:cNvPr>
            <p:cNvGrpSpPr/>
            <p:nvPr/>
          </p:nvGrpSpPr>
          <p:grpSpPr>
            <a:xfrm>
              <a:off x="2407432" y="1368964"/>
              <a:ext cx="6554177" cy="1366658"/>
              <a:chOff x="2407432" y="1368964"/>
              <a:chExt cx="6554177" cy="1366658"/>
            </a:xfrm>
          </p:grpSpPr>
          <p:sp>
            <p:nvSpPr>
              <p:cNvPr id="31" name="正方形/長方形 30">
                <a:extLst>
                  <a:ext uri="{FF2B5EF4-FFF2-40B4-BE49-F238E27FC236}">
                    <a16:creationId xmlns:a16="http://schemas.microsoft.com/office/drawing/2014/main" id="{7CF63B41-DC68-FBB5-BD89-DCBE3E06A2D8}"/>
                  </a:ext>
                </a:extLst>
              </p:cNvPr>
              <p:cNvSpPr/>
              <p:nvPr/>
            </p:nvSpPr>
            <p:spPr>
              <a:xfrm>
                <a:off x="2407432" y="1368964"/>
                <a:ext cx="1989308" cy="1366658"/>
              </a:xfrm>
              <a:prstGeom prst="rect">
                <a:avLst/>
              </a:prstGeom>
              <a:no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l"/>
                </a:pPr>
                <a:r>
                  <a:rPr kumimoji="1" lang="ja-JP" altLang="en-US" sz="1200" dirty="0">
                    <a:solidFill>
                      <a:schemeClr val="tx1"/>
                    </a:solidFill>
                  </a:rPr>
                  <a:t>日本全国、あらゆる業種の排出事業者様</a:t>
                </a:r>
                <a:endParaRPr kumimoji="1" lang="en-US" altLang="ja-JP" sz="1200" dirty="0">
                  <a:solidFill>
                    <a:schemeClr val="tx1"/>
                  </a:solidFill>
                </a:endParaRPr>
              </a:p>
            </p:txBody>
          </p:sp>
          <p:sp>
            <p:nvSpPr>
              <p:cNvPr id="32" name="正方形/長方形 31">
                <a:extLst>
                  <a:ext uri="{FF2B5EF4-FFF2-40B4-BE49-F238E27FC236}">
                    <a16:creationId xmlns:a16="http://schemas.microsoft.com/office/drawing/2014/main" id="{42766B49-F40E-C654-36E5-2EEDDA9B8A28}"/>
                  </a:ext>
                </a:extLst>
              </p:cNvPr>
              <p:cNvSpPr/>
              <p:nvPr/>
            </p:nvSpPr>
            <p:spPr>
              <a:xfrm>
                <a:off x="4689867" y="1368964"/>
                <a:ext cx="1989308" cy="1366658"/>
              </a:xfrm>
              <a:prstGeom prst="rect">
                <a:avLst/>
              </a:prstGeom>
              <a:no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563" indent="-182563">
                  <a:buFont typeface="Wingdings" panose="05000000000000000000" pitchFamily="2" charset="2"/>
                  <a:buChar char="l"/>
                </a:pPr>
                <a:r>
                  <a:rPr kumimoji="1" lang="ja-JP" altLang="en-US" sz="1200" dirty="0">
                    <a:solidFill>
                      <a:schemeClr val="tx1"/>
                    </a:solidFill>
                  </a:rPr>
                  <a:t>廃棄物に関わる全ての業務を代行</a:t>
                </a:r>
                <a:endParaRPr kumimoji="1" lang="en-US" altLang="ja-JP" sz="1200" dirty="0">
                  <a:solidFill>
                    <a:schemeClr val="tx1"/>
                  </a:solidFill>
                </a:endParaRPr>
              </a:p>
              <a:p>
                <a:pPr marL="182563" indent="-182563">
                  <a:buFont typeface="Wingdings" panose="05000000000000000000" pitchFamily="2" charset="2"/>
                  <a:buChar char="l"/>
                </a:pPr>
                <a:r>
                  <a:rPr kumimoji="1" lang="ja-JP" altLang="en-US" sz="1200" dirty="0">
                    <a:solidFill>
                      <a:schemeClr val="tx1"/>
                    </a:solidFill>
                  </a:rPr>
                  <a:t>廃棄物処理費用の削減</a:t>
                </a:r>
                <a:endParaRPr kumimoji="1" lang="en-US" altLang="ja-JP" sz="1200" dirty="0">
                  <a:solidFill>
                    <a:schemeClr val="tx1"/>
                  </a:solidFill>
                </a:endParaRPr>
              </a:p>
              <a:p>
                <a:pPr marL="182563" indent="-182563">
                  <a:buFont typeface="Wingdings" panose="05000000000000000000" pitchFamily="2" charset="2"/>
                  <a:buChar char="l"/>
                </a:pPr>
                <a:r>
                  <a:rPr kumimoji="1" lang="ja-JP" altLang="en-US" sz="1200" dirty="0">
                    <a:solidFill>
                      <a:schemeClr val="tx1"/>
                    </a:solidFill>
                  </a:rPr>
                  <a:t>コンプライアンス改善</a:t>
                </a:r>
                <a:endParaRPr kumimoji="1" lang="en-US" altLang="ja-JP" sz="1200" dirty="0">
                  <a:solidFill>
                    <a:schemeClr val="tx1"/>
                  </a:solidFill>
                </a:endParaRPr>
              </a:p>
              <a:p>
                <a:pPr marL="182563" indent="-182563">
                  <a:buFont typeface="Wingdings" panose="05000000000000000000" pitchFamily="2" charset="2"/>
                  <a:buChar char="l"/>
                </a:pPr>
                <a:r>
                  <a:rPr kumimoji="1" lang="ja-JP" altLang="en-US" sz="1200" dirty="0">
                    <a:solidFill>
                      <a:schemeClr val="tx1"/>
                    </a:solidFill>
                  </a:rPr>
                  <a:t>再資源化率の向上</a:t>
                </a:r>
              </a:p>
            </p:txBody>
          </p:sp>
          <p:sp>
            <p:nvSpPr>
              <p:cNvPr id="34" name="正方形/長方形 33">
                <a:extLst>
                  <a:ext uri="{FF2B5EF4-FFF2-40B4-BE49-F238E27FC236}">
                    <a16:creationId xmlns:a16="http://schemas.microsoft.com/office/drawing/2014/main" id="{D191E4BB-1658-9390-658F-9AB57F3B0047}"/>
                  </a:ext>
                </a:extLst>
              </p:cNvPr>
              <p:cNvSpPr/>
              <p:nvPr/>
            </p:nvSpPr>
            <p:spPr>
              <a:xfrm>
                <a:off x="6972301" y="1368964"/>
                <a:ext cx="1989308" cy="1366658"/>
              </a:xfrm>
              <a:prstGeom prst="rect">
                <a:avLst/>
              </a:prstGeom>
              <a:no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l"/>
                </a:pPr>
                <a:r>
                  <a:rPr kumimoji="1" lang="ja-JP" altLang="en-US" sz="1200" dirty="0">
                    <a:solidFill>
                      <a:schemeClr val="tx1"/>
                    </a:solidFill>
                  </a:rPr>
                  <a:t>無料診断による貴社の課題の可視化</a:t>
                </a:r>
                <a:endParaRPr kumimoji="1" lang="en-US" altLang="ja-JP" sz="1200" dirty="0">
                  <a:solidFill>
                    <a:schemeClr val="tx1"/>
                  </a:solidFill>
                </a:endParaRPr>
              </a:p>
              <a:p>
                <a:pPr marL="285750" indent="-285750">
                  <a:buFont typeface="Wingdings" panose="05000000000000000000" pitchFamily="2" charset="2"/>
                  <a:buChar char="l"/>
                </a:pPr>
                <a:r>
                  <a:rPr kumimoji="1" lang="ja-JP" altLang="en-US" sz="1200" dirty="0">
                    <a:solidFill>
                      <a:schemeClr val="tx1"/>
                    </a:solidFill>
                  </a:rPr>
                  <a:t>廃棄物の専門家による実行支援</a:t>
                </a:r>
                <a:endParaRPr kumimoji="1" lang="en-US" altLang="ja-JP" sz="1200" dirty="0">
                  <a:solidFill>
                    <a:schemeClr val="tx1"/>
                  </a:solidFill>
                </a:endParaRPr>
              </a:p>
              <a:p>
                <a:pPr marL="285750" indent="-285750">
                  <a:buFont typeface="Wingdings" panose="05000000000000000000" pitchFamily="2" charset="2"/>
                  <a:buChar char="l"/>
                </a:pPr>
                <a:r>
                  <a:rPr kumimoji="1" lang="ja-JP" altLang="en-US" sz="1200" dirty="0">
                    <a:solidFill>
                      <a:schemeClr val="tx1"/>
                    </a:solidFill>
                  </a:rPr>
                  <a:t>廃棄物管理システム「ゴミカン」を活用した</a:t>
                </a:r>
                <a:r>
                  <a:rPr kumimoji="1" lang="en-US" altLang="ja-JP" sz="1200" dirty="0">
                    <a:solidFill>
                      <a:schemeClr val="tx1"/>
                    </a:solidFill>
                  </a:rPr>
                  <a:t>DX</a:t>
                </a:r>
                <a:r>
                  <a:rPr kumimoji="1" lang="ja-JP" altLang="en-US" sz="1200" dirty="0">
                    <a:solidFill>
                      <a:schemeClr val="tx1"/>
                    </a:solidFill>
                  </a:rPr>
                  <a:t>化</a:t>
                </a:r>
                <a:endParaRPr kumimoji="1" lang="en-US" altLang="ja-JP" sz="1200" dirty="0">
                  <a:solidFill>
                    <a:schemeClr val="bg1"/>
                  </a:solidFill>
                </a:endParaRPr>
              </a:p>
            </p:txBody>
          </p:sp>
        </p:grpSp>
        <p:grpSp>
          <p:nvGrpSpPr>
            <p:cNvPr id="39" name="グループ化 38">
              <a:extLst>
                <a:ext uri="{FF2B5EF4-FFF2-40B4-BE49-F238E27FC236}">
                  <a16:creationId xmlns:a16="http://schemas.microsoft.com/office/drawing/2014/main" id="{0657347F-53BD-D7AE-C905-8777EC78B25F}"/>
                </a:ext>
              </a:extLst>
            </p:cNvPr>
            <p:cNvGrpSpPr/>
            <p:nvPr/>
          </p:nvGrpSpPr>
          <p:grpSpPr>
            <a:xfrm>
              <a:off x="2407432" y="3148962"/>
              <a:ext cx="6554177" cy="3133698"/>
              <a:chOff x="2407432" y="1368964"/>
              <a:chExt cx="6554177" cy="3133698"/>
            </a:xfrm>
          </p:grpSpPr>
          <p:sp>
            <p:nvSpPr>
              <p:cNvPr id="40" name="正方形/長方形 39">
                <a:extLst>
                  <a:ext uri="{FF2B5EF4-FFF2-40B4-BE49-F238E27FC236}">
                    <a16:creationId xmlns:a16="http://schemas.microsoft.com/office/drawing/2014/main" id="{145EE2D7-B548-4BE5-4902-26C2EFF2DD8B}"/>
                  </a:ext>
                </a:extLst>
              </p:cNvPr>
              <p:cNvSpPr/>
              <p:nvPr/>
            </p:nvSpPr>
            <p:spPr>
              <a:xfrm>
                <a:off x="2407432" y="1368964"/>
                <a:ext cx="1989308" cy="1366658"/>
              </a:xfrm>
              <a:prstGeom prst="rect">
                <a:avLst/>
              </a:prstGeom>
              <a:no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l"/>
                </a:pPr>
                <a:r>
                  <a:rPr kumimoji="1" lang="ja-JP" altLang="en-US" sz="1200" dirty="0">
                    <a:solidFill>
                      <a:schemeClr val="tx1"/>
                    </a:solidFill>
                  </a:rPr>
                  <a:t>静脈産業への参入、循環型ビジネスの実施に興味のある事業者様</a:t>
                </a:r>
                <a:endParaRPr kumimoji="1" lang="en-US" altLang="ja-JP" sz="1200" dirty="0">
                  <a:solidFill>
                    <a:schemeClr val="tx1"/>
                  </a:solidFill>
                </a:endParaRPr>
              </a:p>
            </p:txBody>
          </p:sp>
          <p:sp>
            <p:nvSpPr>
              <p:cNvPr id="41" name="正方形/長方形 40">
                <a:extLst>
                  <a:ext uri="{FF2B5EF4-FFF2-40B4-BE49-F238E27FC236}">
                    <a16:creationId xmlns:a16="http://schemas.microsoft.com/office/drawing/2014/main" id="{CFEBB2FA-0447-2F73-7013-5D383046BB90}"/>
                  </a:ext>
                </a:extLst>
              </p:cNvPr>
              <p:cNvSpPr/>
              <p:nvPr/>
            </p:nvSpPr>
            <p:spPr>
              <a:xfrm>
                <a:off x="4689867" y="1368964"/>
                <a:ext cx="1989308" cy="1366658"/>
              </a:xfrm>
              <a:prstGeom prst="rect">
                <a:avLst/>
              </a:prstGeom>
              <a:no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563" indent="-182563">
                  <a:buFont typeface="Wingdings" panose="05000000000000000000" pitchFamily="2" charset="2"/>
                  <a:buChar char="l"/>
                </a:pPr>
                <a:r>
                  <a:rPr kumimoji="1" lang="ja-JP" altLang="en-US" sz="1200" dirty="0">
                    <a:solidFill>
                      <a:schemeClr val="tx1"/>
                    </a:solidFill>
                  </a:rPr>
                  <a:t>循環型事業モデルの構築</a:t>
                </a:r>
                <a:endParaRPr kumimoji="1" lang="en-US" altLang="ja-JP" sz="1200" dirty="0">
                  <a:solidFill>
                    <a:schemeClr val="tx1"/>
                  </a:solidFill>
                </a:endParaRPr>
              </a:p>
              <a:p>
                <a:pPr marL="182563" indent="-182563">
                  <a:buFont typeface="Wingdings" panose="05000000000000000000" pitchFamily="2" charset="2"/>
                  <a:buChar char="l"/>
                </a:pPr>
                <a:r>
                  <a:rPr kumimoji="1" lang="ja-JP" altLang="en-US" sz="1200" dirty="0">
                    <a:solidFill>
                      <a:schemeClr val="tx1"/>
                    </a:solidFill>
                  </a:rPr>
                  <a:t>新規事業の事業性評価や実行支援</a:t>
                </a:r>
                <a:endParaRPr kumimoji="1" lang="en-US" altLang="ja-JP" sz="1200" dirty="0">
                  <a:solidFill>
                    <a:schemeClr val="tx1"/>
                  </a:solidFill>
                </a:endParaRPr>
              </a:p>
              <a:p>
                <a:pPr marL="182563" indent="-182563">
                  <a:buFont typeface="Wingdings" panose="05000000000000000000" pitchFamily="2" charset="2"/>
                  <a:buChar char="l"/>
                </a:pPr>
                <a:r>
                  <a:rPr kumimoji="1" lang="en-US" altLang="ja-JP" sz="1200" dirty="0">
                    <a:solidFill>
                      <a:schemeClr val="tx1"/>
                    </a:solidFill>
                  </a:rPr>
                  <a:t>M&amp;A</a:t>
                </a:r>
                <a:r>
                  <a:rPr kumimoji="1" lang="ja-JP" altLang="en-US" sz="1200" dirty="0">
                    <a:solidFill>
                      <a:schemeClr val="tx1"/>
                    </a:solidFill>
                  </a:rPr>
                  <a:t>のサポート</a:t>
                </a:r>
              </a:p>
            </p:txBody>
          </p:sp>
          <p:sp>
            <p:nvSpPr>
              <p:cNvPr id="42" name="正方形/長方形 41">
                <a:extLst>
                  <a:ext uri="{FF2B5EF4-FFF2-40B4-BE49-F238E27FC236}">
                    <a16:creationId xmlns:a16="http://schemas.microsoft.com/office/drawing/2014/main" id="{79EB2738-9876-D1A9-D4D6-F4C6E9389A44}"/>
                  </a:ext>
                </a:extLst>
              </p:cNvPr>
              <p:cNvSpPr/>
              <p:nvPr/>
            </p:nvSpPr>
            <p:spPr>
              <a:xfrm>
                <a:off x="6972301" y="1368964"/>
                <a:ext cx="1989308" cy="3133698"/>
              </a:xfrm>
              <a:prstGeom prst="rect">
                <a:avLst/>
              </a:prstGeom>
              <a:no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l"/>
                </a:pPr>
                <a:r>
                  <a:rPr kumimoji="1" lang="ja-JP" altLang="en-US" sz="1200" dirty="0">
                    <a:solidFill>
                      <a:schemeClr val="tx1"/>
                    </a:solidFill>
                  </a:rPr>
                  <a:t>廃棄物</a:t>
                </a:r>
                <a:r>
                  <a:rPr kumimoji="1" lang="en-US" altLang="ja-JP" sz="1200" dirty="0">
                    <a:solidFill>
                      <a:schemeClr val="tx1"/>
                    </a:solidFill>
                  </a:rPr>
                  <a:t>×</a:t>
                </a:r>
                <a:r>
                  <a:rPr kumimoji="1" lang="ja-JP" altLang="en-US" sz="1200" dirty="0">
                    <a:solidFill>
                      <a:schemeClr val="tx1"/>
                    </a:solidFill>
                  </a:rPr>
                  <a:t>経営を熟知した専門のコンサルタントによるご支援</a:t>
                </a:r>
                <a:endParaRPr kumimoji="1" lang="en-US" altLang="ja-JP" sz="1200" dirty="0">
                  <a:solidFill>
                    <a:schemeClr val="tx1"/>
                  </a:solidFill>
                </a:endParaRPr>
              </a:p>
              <a:p>
                <a:pPr marL="285750" indent="-285750">
                  <a:buFont typeface="Wingdings" panose="05000000000000000000" pitchFamily="2" charset="2"/>
                  <a:buChar char="l"/>
                </a:pPr>
                <a:endParaRPr kumimoji="1" lang="en-US" altLang="ja-JP" sz="1200" dirty="0">
                  <a:solidFill>
                    <a:schemeClr val="tx1"/>
                  </a:solidFill>
                </a:endParaRPr>
              </a:p>
              <a:p>
                <a:pPr marL="285750" indent="-285750">
                  <a:buFont typeface="Wingdings" panose="05000000000000000000" pitchFamily="2" charset="2"/>
                  <a:buChar char="l"/>
                </a:pPr>
                <a:r>
                  <a:rPr kumimoji="1" lang="ja-JP" altLang="en-US" sz="1200" dirty="0">
                    <a:solidFill>
                      <a:schemeClr val="tx1"/>
                    </a:solidFill>
                  </a:rPr>
                  <a:t>過去の支援実績を踏まえつつ、個別事情を踏まえたカスタマイズのご提案</a:t>
                </a:r>
                <a:endParaRPr kumimoji="1" lang="en-US" altLang="ja-JP" sz="1200" dirty="0">
                  <a:solidFill>
                    <a:schemeClr val="tx1"/>
                  </a:solidFill>
                </a:endParaRPr>
              </a:p>
            </p:txBody>
          </p:sp>
        </p:grpSp>
        <p:grpSp>
          <p:nvGrpSpPr>
            <p:cNvPr id="51" name="グループ化 50">
              <a:extLst>
                <a:ext uri="{FF2B5EF4-FFF2-40B4-BE49-F238E27FC236}">
                  <a16:creationId xmlns:a16="http://schemas.microsoft.com/office/drawing/2014/main" id="{9C93CD49-EED6-5DD1-0946-03F83B6FB91F}"/>
                </a:ext>
              </a:extLst>
            </p:cNvPr>
            <p:cNvGrpSpPr/>
            <p:nvPr/>
          </p:nvGrpSpPr>
          <p:grpSpPr>
            <a:xfrm>
              <a:off x="2407432" y="4916003"/>
              <a:ext cx="4271743" cy="1366658"/>
              <a:chOff x="2407432" y="1368964"/>
              <a:chExt cx="4271743" cy="1366658"/>
            </a:xfrm>
          </p:grpSpPr>
          <p:sp>
            <p:nvSpPr>
              <p:cNvPr id="52" name="正方形/長方形 51">
                <a:extLst>
                  <a:ext uri="{FF2B5EF4-FFF2-40B4-BE49-F238E27FC236}">
                    <a16:creationId xmlns:a16="http://schemas.microsoft.com/office/drawing/2014/main" id="{A521C9DF-EE26-5169-38BF-659EE2B25374}"/>
                  </a:ext>
                </a:extLst>
              </p:cNvPr>
              <p:cNvSpPr/>
              <p:nvPr/>
            </p:nvSpPr>
            <p:spPr>
              <a:xfrm>
                <a:off x="2407432" y="1368964"/>
                <a:ext cx="1989308" cy="1366658"/>
              </a:xfrm>
              <a:prstGeom prst="rect">
                <a:avLst/>
              </a:prstGeom>
              <a:no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Wingdings" panose="05000000000000000000" pitchFamily="2" charset="2"/>
                  <a:buChar char="l"/>
                </a:pPr>
                <a:r>
                  <a:rPr kumimoji="1" lang="ja-JP" altLang="en-US" sz="1200" dirty="0">
                    <a:solidFill>
                      <a:schemeClr val="tx1"/>
                    </a:solidFill>
                  </a:rPr>
                  <a:t>静脈産業で事業を営む経営者の皆様</a:t>
                </a:r>
                <a:endParaRPr kumimoji="1" lang="en-US" altLang="ja-JP" sz="1200" dirty="0">
                  <a:solidFill>
                    <a:schemeClr val="tx1"/>
                  </a:solidFill>
                </a:endParaRPr>
              </a:p>
            </p:txBody>
          </p:sp>
          <p:sp>
            <p:nvSpPr>
              <p:cNvPr id="53" name="正方形/長方形 52">
                <a:extLst>
                  <a:ext uri="{FF2B5EF4-FFF2-40B4-BE49-F238E27FC236}">
                    <a16:creationId xmlns:a16="http://schemas.microsoft.com/office/drawing/2014/main" id="{E01C94B0-916A-FC80-172E-3A01BE5A9969}"/>
                  </a:ext>
                </a:extLst>
              </p:cNvPr>
              <p:cNvSpPr/>
              <p:nvPr/>
            </p:nvSpPr>
            <p:spPr>
              <a:xfrm>
                <a:off x="4689867" y="1368964"/>
                <a:ext cx="1989308" cy="1366658"/>
              </a:xfrm>
              <a:prstGeom prst="rect">
                <a:avLst/>
              </a:prstGeom>
              <a:noFill/>
              <a:ln>
                <a:solidFill>
                  <a:schemeClr val="accent1">
                    <a:lumMod val="20000"/>
                    <a:lumOff val="8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563" indent="-182563">
                  <a:buFont typeface="Wingdings" panose="05000000000000000000" pitchFamily="2" charset="2"/>
                  <a:buChar char="l"/>
                </a:pPr>
                <a:r>
                  <a:rPr kumimoji="1" lang="en-US" altLang="ja-JP" sz="1200" dirty="0">
                    <a:solidFill>
                      <a:schemeClr val="tx1"/>
                    </a:solidFill>
                  </a:rPr>
                  <a:t>DX</a:t>
                </a:r>
                <a:r>
                  <a:rPr kumimoji="1" lang="ja-JP" altLang="en-US" sz="1200" dirty="0">
                    <a:solidFill>
                      <a:schemeClr val="tx1"/>
                    </a:solidFill>
                  </a:rPr>
                  <a:t>導入による業務改善</a:t>
                </a:r>
                <a:endParaRPr kumimoji="1" lang="en-US" altLang="ja-JP" sz="1200" dirty="0">
                  <a:solidFill>
                    <a:schemeClr val="tx1"/>
                  </a:solidFill>
                </a:endParaRPr>
              </a:p>
              <a:p>
                <a:pPr marL="182563" indent="-182563">
                  <a:buFont typeface="Wingdings" panose="05000000000000000000" pitchFamily="2" charset="2"/>
                  <a:buChar char="l"/>
                </a:pPr>
                <a:r>
                  <a:rPr kumimoji="1" lang="ja-JP" altLang="en-US" sz="1200" dirty="0">
                    <a:solidFill>
                      <a:schemeClr val="tx1"/>
                    </a:solidFill>
                  </a:rPr>
                  <a:t>新規事業の検討</a:t>
                </a:r>
                <a:br>
                  <a:rPr kumimoji="1" lang="en-US" altLang="ja-JP" sz="1200" dirty="0">
                    <a:solidFill>
                      <a:schemeClr val="tx1"/>
                    </a:solidFill>
                  </a:rPr>
                </a:br>
                <a:r>
                  <a:rPr kumimoji="1" lang="ja-JP" altLang="en-US" sz="1200" dirty="0">
                    <a:solidFill>
                      <a:schemeClr val="tx1"/>
                    </a:solidFill>
                  </a:rPr>
                  <a:t>（</a:t>
                </a:r>
                <a:r>
                  <a:rPr kumimoji="1" lang="en-US" altLang="ja-JP" sz="1200" dirty="0">
                    <a:solidFill>
                      <a:schemeClr val="tx1"/>
                    </a:solidFill>
                  </a:rPr>
                  <a:t>e.g.</a:t>
                </a:r>
                <a:r>
                  <a:rPr kumimoji="1" lang="ja-JP" altLang="en-US" sz="1200" dirty="0">
                    <a:solidFill>
                      <a:schemeClr val="tx1"/>
                    </a:solidFill>
                  </a:rPr>
                  <a:t>　動脈産業との連携による新規事業展開）</a:t>
                </a:r>
                <a:endParaRPr kumimoji="1" lang="en-US" altLang="ja-JP" sz="1200" dirty="0">
                  <a:solidFill>
                    <a:schemeClr val="tx1"/>
                  </a:solidFill>
                </a:endParaRPr>
              </a:p>
              <a:p>
                <a:pPr marL="182563" indent="-182563">
                  <a:buFont typeface="Wingdings" panose="05000000000000000000" pitchFamily="2" charset="2"/>
                  <a:buChar char="l"/>
                </a:pPr>
                <a:r>
                  <a:rPr kumimoji="1" lang="ja-JP" altLang="en-US" sz="1200" dirty="0">
                    <a:solidFill>
                      <a:schemeClr val="tx1"/>
                    </a:solidFill>
                  </a:rPr>
                  <a:t>事業承継サポート</a:t>
                </a:r>
                <a:endParaRPr kumimoji="1" lang="en-US" altLang="ja-JP" sz="1200" dirty="0">
                  <a:solidFill>
                    <a:schemeClr val="tx1"/>
                  </a:solidFill>
                </a:endParaRPr>
              </a:p>
            </p:txBody>
          </p:sp>
        </p:grpSp>
      </p:grpSp>
    </p:spTree>
    <p:extLst>
      <p:ext uri="{BB962C8B-B14F-4D97-AF65-F5344CB8AC3E}">
        <p14:creationId xmlns:p14="http://schemas.microsoft.com/office/powerpoint/2010/main" val="16364147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339AEF-77CA-F4CF-09AA-ACFDAC560BD1}"/>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6BD8A62D-E213-5AA6-381E-BB786C66D2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US" altLang="ja" smtClean="0"/>
              <a:t>9</a:t>
            </a:fld>
            <a:endParaRPr lang="ja" altLang="en-US"/>
          </a:p>
        </p:txBody>
      </p:sp>
      <p:grpSp>
        <p:nvGrpSpPr>
          <p:cNvPr id="9" name="グループ化 8">
            <a:extLst>
              <a:ext uri="{FF2B5EF4-FFF2-40B4-BE49-F238E27FC236}">
                <a16:creationId xmlns:a16="http://schemas.microsoft.com/office/drawing/2014/main" id="{F798ED7D-2789-2C92-90ED-5FAD4B7DAC86}"/>
              </a:ext>
            </a:extLst>
          </p:cNvPr>
          <p:cNvGrpSpPr/>
          <p:nvPr/>
        </p:nvGrpSpPr>
        <p:grpSpPr>
          <a:xfrm>
            <a:off x="241299" y="1386840"/>
            <a:ext cx="8651241" cy="4191000"/>
            <a:chOff x="594359" y="1622196"/>
            <a:chExt cx="9318301" cy="4679543"/>
          </a:xfrm>
        </p:grpSpPr>
        <p:sp>
          <p:nvSpPr>
            <p:cNvPr id="3" name="正方形/長方形 2">
              <a:extLst>
                <a:ext uri="{FF2B5EF4-FFF2-40B4-BE49-F238E27FC236}">
                  <a16:creationId xmlns:a16="http://schemas.microsoft.com/office/drawing/2014/main" id="{FE4BB624-5031-15B0-AD74-2556AE2E7B7B}"/>
                </a:ext>
              </a:extLst>
            </p:cNvPr>
            <p:cNvSpPr/>
            <p:nvPr/>
          </p:nvSpPr>
          <p:spPr>
            <a:xfrm>
              <a:off x="594359" y="1622196"/>
              <a:ext cx="2887980" cy="467954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tx1"/>
                </a:solidFill>
              </a:endParaRPr>
            </a:p>
            <a:p>
              <a:pPr algn="ctr"/>
              <a:endParaRPr kumimoji="1" lang="en-US" altLang="ja-JP" sz="1600" b="1" dirty="0">
                <a:solidFill>
                  <a:schemeClr val="tx1"/>
                </a:solidFill>
              </a:endParaRPr>
            </a:p>
            <a:p>
              <a:pPr algn="ctr"/>
              <a:endParaRPr kumimoji="1" lang="en-US" altLang="ja-JP" sz="1600" b="1" dirty="0">
                <a:solidFill>
                  <a:schemeClr val="tx1"/>
                </a:solidFill>
              </a:endParaRPr>
            </a:p>
            <a:p>
              <a:pPr algn="ctr"/>
              <a:endParaRPr kumimoji="1" lang="en-US" altLang="ja-JP" sz="1600" b="1" dirty="0">
                <a:solidFill>
                  <a:schemeClr val="tx1"/>
                </a:solidFill>
              </a:endParaRPr>
            </a:p>
            <a:p>
              <a:pPr algn="ctr"/>
              <a:endParaRPr kumimoji="1" lang="en-US" altLang="ja-JP" sz="1600" b="1" dirty="0">
                <a:solidFill>
                  <a:schemeClr val="tx1"/>
                </a:solidFill>
              </a:endParaRPr>
            </a:p>
            <a:p>
              <a:pPr algn="ctr"/>
              <a:r>
                <a:rPr kumimoji="1" lang="ja-JP" altLang="en-US" sz="1600" b="1" dirty="0">
                  <a:solidFill>
                    <a:schemeClr val="tx1"/>
                  </a:solidFill>
                </a:rPr>
                <a:t>経営のプロによる</a:t>
              </a:r>
              <a:endParaRPr kumimoji="1" lang="en-US" altLang="ja-JP" sz="1600" b="1" dirty="0">
                <a:solidFill>
                  <a:schemeClr val="tx1"/>
                </a:solidFill>
              </a:endParaRPr>
            </a:p>
            <a:p>
              <a:pPr algn="ctr"/>
              <a:r>
                <a:rPr kumimoji="1" lang="ja-JP" altLang="en-US" sz="1600" b="1" dirty="0">
                  <a:solidFill>
                    <a:schemeClr val="tx1"/>
                  </a:solidFill>
                </a:rPr>
                <a:t>ご支援</a:t>
              </a:r>
              <a:endParaRPr kumimoji="1" lang="en-US" altLang="ja-JP" sz="1600" b="1" dirty="0">
                <a:solidFill>
                  <a:schemeClr val="tx1"/>
                </a:solidFill>
              </a:endParaRPr>
            </a:p>
            <a:p>
              <a:pPr algn="ctr"/>
              <a:endParaRPr kumimoji="1" lang="en-US" altLang="ja-JP" sz="1600" b="1" dirty="0">
                <a:solidFill>
                  <a:schemeClr val="tx1"/>
                </a:solidFill>
              </a:endParaRPr>
            </a:p>
            <a:p>
              <a:pPr algn="ctr"/>
              <a:endParaRPr kumimoji="1" lang="en-US" altLang="ja-JP" sz="1600" b="1" dirty="0">
                <a:solidFill>
                  <a:schemeClr val="tx1"/>
                </a:solidFill>
              </a:endParaRPr>
            </a:p>
            <a:p>
              <a:pPr algn="ctr"/>
              <a:endParaRPr kumimoji="1" lang="en-US" altLang="ja-JP" sz="1600" b="1" dirty="0">
                <a:solidFill>
                  <a:schemeClr val="tx1"/>
                </a:solidFill>
              </a:endParaRPr>
            </a:p>
            <a:p>
              <a:r>
                <a:rPr kumimoji="1" lang="ja-JP" altLang="en-US" dirty="0">
                  <a:solidFill>
                    <a:schemeClr val="tx1"/>
                  </a:solidFill>
                </a:rPr>
                <a:t>大手戦略ファーム出身者、自身で起業経験のあるメンバーが在籍。あらゆる経営課題に関して、実行支援／サポートが可能</a:t>
              </a:r>
              <a:endParaRPr kumimoji="1" lang="en-US" altLang="ja-JP" dirty="0">
                <a:solidFill>
                  <a:schemeClr val="tx1"/>
                </a:solidFill>
              </a:endParaRPr>
            </a:p>
          </p:txBody>
        </p:sp>
        <p:sp>
          <p:nvSpPr>
            <p:cNvPr id="4" name="正方形/長方形 3">
              <a:extLst>
                <a:ext uri="{FF2B5EF4-FFF2-40B4-BE49-F238E27FC236}">
                  <a16:creationId xmlns:a16="http://schemas.microsoft.com/office/drawing/2014/main" id="{C8D30E04-E1D7-C690-4C1B-7D49FCC81A30}"/>
                </a:ext>
              </a:extLst>
            </p:cNvPr>
            <p:cNvSpPr/>
            <p:nvPr/>
          </p:nvSpPr>
          <p:spPr>
            <a:xfrm>
              <a:off x="3809521" y="1622196"/>
              <a:ext cx="2887980" cy="467954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tx1"/>
                </a:solidFill>
              </a:endParaRPr>
            </a:p>
            <a:p>
              <a:pPr algn="ctr"/>
              <a:endParaRPr kumimoji="1" lang="en-US" altLang="ja-JP" sz="1600" b="1" dirty="0">
                <a:solidFill>
                  <a:schemeClr val="tx1"/>
                </a:solidFill>
              </a:endParaRPr>
            </a:p>
            <a:p>
              <a:pPr algn="ctr"/>
              <a:endParaRPr kumimoji="1" lang="en-US" altLang="ja-JP" sz="1600" b="1" dirty="0">
                <a:solidFill>
                  <a:schemeClr val="tx1"/>
                </a:solidFill>
              </a:endParaRPr>
            </a:p>
            <a:p>
              <a:pPr algn="ctr"/>
              <a:endParaRPr kumimoji="1" lang="en-US" altLang="ja-JP" sz="1600" b="1" dirty="0">
                <a:solidFill>
                  <a:schemeClr val="tx1"/>
                </a:solidFill>
              </a:endParaRPr>
            </a:p>
            <a:p>
              <a:pPr algn="ctr"/>
              <a:endParaRPr kumimoji="1" lang="en-US" altLang="ja-JP" sz="1600" b="1" dirty="0">
                <a:solidFill>
                  <a:schemeClr val="tx1"/>
                </a:solidFill>
              </a:endParaRPr>
            </a:p>
            <a:p>
              <a:pPr algn="ctr"/>
              <a:r>
                <a:rPr kumimoji="1" lang="ja-JP" altLang="en-US" sz="1600" b="1" dirty="0">
                  <a:solidFill>
                    <a:schemeClr val="tx1"/>
                  </a:solidFill>
                </a:rPr>
                <a:t>静脈産業のプロによる</a:t>
              </a:r>
              <a:endParaRPr kumimoji="1" lang="en-US" altLang="ja-JP" sz="1600" b="1" dirty="0">
                <a:solidFill>
                  <a:schemeClr val="tx1"/>
                </a:solidFill>
              </a:endParaRPr>
            </a:p>
            <a:p>
              <a:pPr algn="ctr"/>
              <a:r>
                <a:rPr kumimoji="1" lang="ja-JP" altLang="en-US" sz="1600" b="1" dirty="0">
                  <a:solidFill>
                    <a:schemeClr val="tx1"/>
                  </a:solidFill>
                </a:rPr>
                <a:t>ご支援</a:t>
              </a:r>
              <a:endParaRPr kumimoji="1" lang="en-US" altLang="ja-JP" sz="1600" b="1" dirty="0">
                <a:solidFill>
                  <a:schemeClr val="tx1"/>
                </a:solidFill>
              </a:endParaRPr>
            </a:p>
            <a:p>
              <a:pPr algn="ctr"/>
              <a:endParaRPr kumimoji="1" lang="en-US" altLang="ja-JP" sz="1600" b="1" dirty="0">
                <a:solidFill>
                  <a:schemeClr val="tx1"/>
                </a:solidFill>
              </a:endParaRPr>
            </a:p>
            <a:p>
              <a:pPr algn="ctr"/>
              <a:endParaRPr kumimoji="1" lang="en-US" altLang="ja-JP" sz="1600" b="1" dirty="0">
                <a:solidFill>
                  <a:schemeClr val="tx1"/>
                </a:solidFill>
              </a:endParaRPr>
            </a:p>
            <a:p>
              <a:pPr algn="ctr"/>
              <a:endParaRPr kumimoji="1" lang="en-US" altLang="ja-JP" sz="1600" b="1" dirty="0">
                <a:solidFill>
                  <a:schemeClr val="tx1"/>
                </a:solidFill>
              </a:endParaRPr>
            </a:p>
            <a:p>
              <a:r>
                <a:rPr kumimoji="1" lang="ja-JP" altLang="en-US" dirty="0">
                  <a:solidFill>
                    <a:schemeClr val="tx1"/>
                  </a:solidFill>
                </a:rPr>
                <a:t>静脈産業での実務経験者が、役職経験者が在籍。詳細な実務や廃掃法等の知識、業界ネットワークを活用してサポートを実施</a:t>
              </a:r>
              <a:endParaRPr kumimoji="1" lang="en-US" altLang="ja-JP" dirty="0">
                <a:solidFill>
                  <a:schemeClr val="tx1"/>
                </a:solidFill>
              </a:endParaRPr>
            </a:p>
          </p:txBody>
        </p:sp>
        <p:sp>
          <p:nvSpPr>
            <p:cNvPr id="8" name="正方形/長方形 7">
              <a:extLst>
                <a:ext uri="{FF2B5EF4-FFF2-40B4-BE49-F238E27FC236}">
                  <a16:creationId xmlns:a16="http://schemas.microsoft.com/office/drawing/2014/main" id="{8F7B9F96-C244-1927-80D5-72DCABBE9047}"/>
                </a:ext>
              </a:extLst>
            </p:cNvPr>
            <p:cNvSpPr/>
            <p:nvPr/>
          </p:nvSpPr>
          <p:spPr>
            <a:xfrm>
              <a:off x="7024680" y="1622196"/>
              <a:ext cx="2887980" cy="4679543"/>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en-US" altLang="ja-JP" sz="1600" b="1" dirty="0">
                <a:solidFill>
                  <a:schemeClr val="tx1"/>
                </a:solidFill>
              </a:endParaRPr>
            </a:p>
            <a:p>
              <a:pPr algn="ctr"/>
              <a:endParaRPr kumimoji="1" lang="en-US" altLang="ja-JP" sz="1600" b="1" dirty="0">
                <a:solidFill>
                  <a:schemeClr val="tx1"/>
                </a:solidFill>
              </a:endParaRPr>
            </a:p>
            <a:p>
              <a:pPr algn="ctr"/>
              <a:endParaRPr kumimoji="1" lang="en-US" altLang="ja-JP" sz="1600" b="1" dirty="0">
                <a:solidFill>
                  <a:schemeClr val="tx1"/>
                </a:solidFill>
              </a:endParaRPr>
            </a:p>
            <a:p>
              <a:pPr algn="ctr"/>
              <a:endParaRPr kumimoji="1" lang="en-US" altLang="ja-JP" sz="1600" b="1" dirty="0">
                <a:solidFill>
                  <a:schemeClr val="tx1"/>
                </a:solidFill>
              </a:endParaRPr>
            </a:p>
            <a:p>
              <a:pPr algn="ctr"/>
              <a:endParaRPr kumimoji="1" lang="en-US" altLang="ja-JP" sz="1600" b="1" dirty="0">
                <a:solidFill>
                  <a:schemeClr val="tx1"/>
                </a:solidFill>
              </a:endParaRPr>
            </a:p>
            <a:p>
              <a:pPr algn="ctr"/>
              <a:r>
                <a:rPr kumimoji="1" lang="ja-JP" altLang="en-US" sz="1600" b="1" dirty="0">
                  <a:solidFill>
                    <a:schemeClr val="tx1"/>
                  </a:solidFill>
                </a:rPr>
                <a:t>サービス起点でない・貴社起点でのカスタマイズサポート</a:t>
              </a:r>
              <a:endParaRPr kumimoji="1" lang="en-US" altLang="ja-JP" sz="1600" b="1" dirty="0">
                <a:solidFill>
                  <a:schemeClr val="tx1"/>
                </a:solidFill>
              </a:endParaRPr>
            </a:p>
            <a:p>
              <a:pPr algn="ctr"/>
              <a:endParaRPr kumimoji="1" lang="en-US" altLang="ja-JP" sz="1600" b="1" dirty="0">
                <a:solidFill>
                  <a:schemeClr val="tx1"/>
                </a:solidFill>
              </a:endParaRPr>
            </a:p>
            <a:p>
              <a:pPr algn="ctr"/>
              <a:endParaRPr kumimoji="1" lang="en-US" altLang="ja-JP" sz="1600" b="1" dirty="0">
                <a:solidFill>
                  <a:schemeClr val="tx1"/>
                </a:solidFill>
              </a:endParaRPr>
            </a:p>
            <a:p>
              <a:pPr algn="ctr"/>
              <a:endParaRPr kumimoji="1" lang="en-US" altLang="ja-JP" sz="1600" b="1" dirty="0">
                <a:solidFill>
                  <a:schemeClr val="tx1"/>
                </a:solidFill>
              </a:endParaRPr>
            </a:p>
            <a:p>
              <a:r>
                <a:rPr kumimoji="1" lang="ja-JP" altLang="en-US" dirty="0">
                  <a:solidFill>
                    <a:schemeClr val="tx1"/>
                  </a:solidFill>
                </a:rPr>
                <a:t>既存の</a:t>
              </a:r>
              <a:r>
                <a:rPr kumimoji="1" lang="en-US" altLang="ja-JP" dirty="0">
                  <a:solidFill>
                    <a:schemeClr val="tx1"/>
                  </a:solidFill>
                </a:rPr>
                <a:t>SaaS</a:t>
              </a:r>
              <a:r>
                <a:rPr kumimoji="1" lang="ja-JP" altLang="en-US">
                  <a:solidFill>
                    <a:schemeClr val="tx1"/>
                  </a:solidFill>
                </a:rPr>
                <a:t>やパッケージでのサービス提供でなく、個別事情や課題を深く理解し、テーラーメード型のサービスを提供</a:t>
              </a:r>
              <a:endParaRPr kumimoji="1" lang="en-US" altLang="ja-JP" dirty="0">
                <a:solidFill>
                  <a:schemeClr val="tx1"/>
                </a:solidFill>
              </a:endParaRPr>
            </a:p>
          </p:txBody>
        </p:sp>
      </p:grpSp>
      <p:sp>
        <p:nvSpPr>
          <p:cNvPr id="10" name="コンテンツ プレースホルダー 2">
            <a:extLst>
              <a:ext uri="{FF2B5EF4-FFF2-40B4-BE49-F238E27FC236}">
                <a16:creationId xmlns:a16="http://schemas.microsoft.com/office/drawing/2014/main" id="{469F82DF-760C-071D-42FA-7CCC4B5D90BF}"/>
              </a:ext>
            </a:extLst>
          </p:cNvPr>
          <p:cNvSpPr txBox="1">
            <a:spLocks/>
          </p:cNvSpPr>
          <p:nvPr/>
        </p:nvSpPr>
        <p:spPr>
          <a:xfrm>
            <a:off x="-750" y="136781"/>
            <a:ext cx="5448300" cy="296615"/>
          </a:xfrm>
          <a:prstGeom prst="rect">
            <a:avLst/>
          </a:prstGeom>
        </p:spPr>
        <p:txBody>
          <a:bodyPr anchor="ctr">
            <a:noAutofit/>
          </a:bodyPr>
          <a:lstStyle>
            <a:defPPr marR="0" lvl="0" algn="l" rtl="0">
              <a:lnSpc>
                <a:spcPct val="100000"/>
              </a:lnSpc>
              <a:spcBef>
                <a:spcPts val="0"/>
              </a:spcBef>
              <a:spcAft>
                <a:spcPts val="0"/>
              </a:spcAft>
            </a:defPPr>
            <a:lvl1pPr marL="114300" marR="0" lvl="0" indent="0" algn="l" rtl="0">
              <a:lnSpc>
                <a:spcPct val="100000"/>
              </a:lnSpc>
              <a:spcBef>
                <a:spcPts val="0"/>
              </a:spcBef>
              <a:spcAft>
                <a:spcPts val="0"/>
              </a:spcAft>
              <a:buClr>
                <a:srgbClr val="000000"/>
              </a:buClr>
              <a:buFont typeface="Arial"/>
              <a:buNone/>
              <a:defRPr sz="1400" b="1" i="0" u="none" strike="noStrike" cap="none">
                <a:solidFill>
                  <a:schemeClr val="bg2"/>
                </a:solidFill>
                <a:latin typeface="Meiryo UI" panose="020B0604030504040204" pitchFamily="50" charset="-128"/>
                <a:ea typeface="Meiryo UI" panose="020B0604030504040204" pitchFamily="50" charset="-128"/>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kumimoji="1" lang="ja-JP" altLang="en-US" dirty="0"/>
              <a:t>サービス提供における当社の特徴と強み</a:t>
            </a:r>
            <a:endParaRPr kumimoji="1" lang="en-US" altLang="ja-JP" dirty="0"/>
          </a:p>
        </p:txBody>
      </p:sp>
      <p:sp>
        <p:nvSpPr>
          <p:cNvPr id="12" name="コンテンツ プレースホルダー 11">
            <a:extLst>
              <a:ext uri="{FF2B5EF4-FFF2-40B4-BE49-F238E27FC236}">
                <a16:creationId xmlns:a16="http://schemas.microsoft.com/office/drawing/2014/main" id="{33E2749C-951D-83DA-7306-4962D1115F56}"/>
              </a:ext>
            </a:extLst>
          </p:cNvPr>
          <p:cNvSpPr>
            <a:spLocks noGrp="1"/>
          </p:cNvSpPr>
          <p:nvPr>
            <p:ph sz="quarter" idx="11"/>
          </p:nvPr>
        </p:nvSpPr>
        <p:spPr/>
        <p:txBody>
          <a:bodyPr/>
          <a:lstStyle/>
          <a:p>
            <a:r>
              <a:rPr lang="ja-JP" altLang="en-US" dirty="0"/>
              <a:t>３つのサービス提供において一貫する当社の特徴と強みは以下の３つ</a:t>
            </a:r>
            <a:endParaRPr lang="en-SG" dirty="0"/>
          </a:p>
        </p:txBody>
      </p:sp>
      <p:sp>
        <p:nvSpPr>
          <p:cNvPr id="14" name="テキスト ボックス 13">
            <a:extLst>
              <a:ext uri="{FF2B5EF4-FFF2-40B4-BE49-F238E27FC236}">
                <a16:creationId xmlns:a16="http://schemas.microsoft.com/office/drawing/2014/main" id="{087440DE-E73F-31E8-EFF7-D357FE0F4DC9}"/>
              </a:ext>
            </a:extLst>
          </p:cNvPr>
          <p:cNvSpPr txBox="1"/>
          <p:nvPr/>
        </p:nvSpPr>
        <p:spPr>
          <a:xfrm>
            <a:off x="487680" y="5623560"/>
            <a:ext cx="2331720" cy="307777"/>
          </a:xfrm>
          <a:prstGeom prst="rect">
            <a:avLst/>
          </a:prstGeom>
          <a:noFill/>
        </p:spPr>
        <p:txBody>
          <a:bodyPr wrap="square" rtlCol="0">
            <a:spAutoFit/>
          </a:bodyPr>
          <a:lstStyle/>
          <a:p>
            <a:pPr algn="ctr"/>
            <a:r>
              <a:rPr kumimoji="1" lang="en-SG" dirty="0">
                <a:latin typeface="+mn-ea"/>
                <a:ea typeface="+mn-ea"/>
              </a:rPr>
              <a:t>Business expertise</a:t>
            </a:r>
          </a:p>
        </p:txBody>
      </p:sp>
      <p:sp>
        <p:nvSpPr>
          <p:cNvPr id="15" name="テキスト ボックス 14">
            <a:extLst>
              <a:ext uri="{FF2B5EF4-FFF2-40B4-BE49-F238E27FC236}">
                <a16:creationId xmlns:a16="http://schemas.microsoft.com/office/drawing/2014/main" id="{4991AD7A-1481-6E73-AD05-3F9727BEA3D4}"/>
              </a:ext>
            </a:extLst>
          </p:cNvPr>
          <p:cNvSpPr txBox="1"/>
          <p:nvPr/>
        </p:nvSpPr>
        <p:spPr>
          <a:xfrm>
            <a:off x="3401059" y="5623560"/>
            <a:ext cx="2331720" cy="307777"/>
          </a:xfrm>
          <a:prstGeom prst="rect">
            <a:avLst/>
          </a:prstGeom>
          <a:noFill/>
        </p:spPr>
        <p:txBody>
          <a:bodyPr wrap="square" rtlCol="0">
            <a:spAutoFit/>
          </a:bodyPr>
          <a:lstStyle/>
          <a:p>
            <a:pPr algn="ctr"/>
            <a:r>
              <a:rPr kumimoji="1" lang="en-SG" dirty="0">
                <a:latin typeface="+mn-ea"/>
                <a:ea typeface="+mn-ea"/>
              </a:rPr>
              <a:t>Industry deep insight</a:t>
            </a:r>
          </a:p>
        </p:txBody>
      </p:sp>
      <p:sp>
        <p:nvSpPr>
          <p:cNvPr id="16" name="テキスト ボックス 15">
            <a:extLst>
              <a:ext uri="{FF2B5EF4-FFF2-40B4-BE49-F238E27FC236}">
                <a16:creationId xmlns:a16="http://schemas.microsoft.com/office/drawing/2014/main" id="{E3458A5A-19C8-741A-9523-33ADB8903E54}"/>
              </a:ext>
            </a:extLst>
          </p:cNvPr>
          <p:cNvSpPr txBox="1"/>
          <p:nvPr/>
        </p:nvSpPr>
        <p:spPr>
          <a:xfrm>
            <a:off x="6421118" y="5623560"/>
            <a:ext cx="2331720" cy="307777"/>
          </a:xfrm>
          <a:prstGeom prst="rect">
            <a:avLst/>
          </a:prstGeom>
          <a:noFill/>
        </p:spPr>
        <p:txBody>
          <a:bodyPr wrap="square" rtlCol="0">
            <a:spAutoFit/>
          </a:bodyPr>
          <a:lstStyle/>
          <a:p>
            <a:pPr algn="ctr"/>
            <a:r>
              <a:rPr kumimoji="1" lang="en-SG" dirty="0">
                <a:latin typeface="+mn-ea"/>
                <a:ea typeface="+mn-ea"/>
              </a:rPr>
              <a:t>Tailor-made support</a:t>
            </a:r>
          </a:p>
        </p:txBody>
      </p:sp>
      <p:pic>
        <p:nvPicPr>
          <p:cNvPr id="21" name="グラフィックス 20" descr="プレゼンテーション (組織図) 枠線">
            <a:extLst>
              <a:ext uri="{FF2B5EF4-FFF2-40B4-BE49-F238E27FC236}">
                <a16:creationId xmlns:a16="http://schemas.microsoft.com/office/drawing/2014/main" id="{20DD3788-DD4F-2F4B-CBD4-7565FB9766C3}"/>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24719" y="1642904"/>
            <a:ext cx="914400" cy="914400"/>
          </a:xfrm>
          <a:prstGeom prst="rect">
            <a:avLst/>
          </a:prstGeom>
        </p:spPr>
      </p:pic>
      <p:pic>
        <p:nvPicPr>
          <p:cNvPr id="23" name="グラフィックス 22" descr="ごみ 単色塗りつぶし">
            <a:extLst>
              <a:ext uri="{FF2B5EF4-FFF2-40B4-BE49-F238E27FC236}">
                <a16:creationId xmlns:a16="http://schemas.microsoft.com/office/drawing/2014/main" id="{FF2D3F24-A8BD-5158-A343-BDB07CD0F88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109719" y="1642904"/>
            <a:ext cx="914400" cy="914400"/>
          </a:xfrm>
          <a:prstGeom prst="rect">
            <a:avLst/>
          </a:prstGeom>
        </p:spPr>
      </p:pic>
      <p:pic>
        <p:nvPicPr>
          <p:cNvPr id="25" name="グラフィックス 24" descr="矢印付きの円 枠線">
            <a:extLst>
              <a:ext uri="{FF2B5EF4-FFF2-40B4-BE49-F238E27FC236}">
                <a16:creationId xmlns:a16="http://schemas.microsoft.com/office/drawing/2014/main" id="{DE5A31C9-B696-A942-2137-15EE6126974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094719" y="1642904"/>
            <a:ext cx="914400" cy="914400"/>
          </a:xfrm>
          <a:prstGeom prst="rect">
            <a:avLst/>
          </a:prstGeom>
        </p:spPr>
      </p:pic>
    </p:spTree>
    <p:extLst>
      <p:ext uri="{BB962C8B-B14F-4D97-AF65-F5344CB8AC3E}">
        <p14:creationId xmlns:p14="http://schemas.microsoft.com/office/powerpoint/2010/main" val="346606977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ユーザー定義 1">
      <a:majorFont>
        <a:latin typeface="Meiryo UI"/>
        <a:ea typeface="Meiryo UI"/>
        <a:cs typeface=""/>
      </a:majorFont>
      <a:minorFont>
        <a:latin typeface="Meiryo UI"/>
        <a:ea typeface="Meiryo UI"/>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A33E261A6549F84C9117E7F99B95260C" ma:contentTypeVersion="15" ma:contentTypeDescription="新しいドキュメントを作成します。" ma:contentTypeScope="" ma:versionID="87da156f1cbce44fbcc34703ee772e06">
  <xsd:schema xmlns:xsd="http://www.w3.org/2001/XMLSchema" xmlns:xs="http://www.w3.org/2001/XMLSchema" xmlns:p="http://schemas.microsoft.com/office/2006/metadata/properties" xmlns:ns2="2ebee4fa-4bc5-4379-967f-4c2ae6d04c33" xmlns:ns3="f0919f84-c39f-4fac-9a77-501d41cd546f" targetNamespace="http://schemas.microsoft.com/office/2006/metadata/properties" ma:root="true" ma:fieldsID="de63317184c011273c206e72a74d9670" ns2:_="" ns3:_="">
    <xsd:import namespace="2ebee4fa-4bc5-4379-967f-4c2ae6d04c33"/>
    <xsd:import namespace="f0919f84-c39f-4fac-9a77-501d41cd546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GenerationTime" minOccurs="0"/>
                <xsd:element ref="ns3:MediaServiceEventHashCode" minOccurs="0"/>
                <xsd:element ref="ns3:MediaServiceOCR" minOccurs="0"/>
                <xsd:element ref="ns3:MediaServiceLocation"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bee4fa-4bc5-4379-967f-4c2ae6d04c33" elementFormDefault="qualified">
    <xsd:import namespace="http://schemas.microsoft.com/office/2006/documentManagement/types"/>
    <xsd:import namespace="http://schemas.microsoft.com/office/infopath/2007/PartnerControls"/>
    <xsd:element name="SharedWithUsers" ma:index="8" nillable="true" ma:displayName="共有相手"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internalName="SharedWithDetails" ma:readOnly="true">
      <xsd:simpleType>
        <xsd:restriction base="dms:Note">
          <xsd:maxLength value="255"/>
        </xsd:restriction>
      </xsd:simpleType>
    </xsd:element>
    <xsd:element name="TaxCatchAll" ma:index="16" nillable="true" ma:displayName="Taxonomy Catch All Column" ma:hidden="true" ma:list="{80b1fa2c-383e-43e0-8335-938e3437577a}" ma:internalName="TaxCatchAll" ma:showField="CatchAllData" ma:web="2ebee4fa-4bc5-4379-967f-4c2ae6d04c3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f0919f84-c39f-4fac-9a77-501d41cd546f"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画像タグ" ma:readOnly="false" ma:fieldId="{5cf76f15-5ced-4ddc-b409-7134ff3c332f}" ma:taxonomyMulti="true" ma:sspId="85484d92-bf68-4841-8861-68a8df9de03f" ma:termSetId="09814cd3-568e-fe90-9814-8d621ff8fb84" ma:anchorId="fba54fb3-c3e1-fe81-a776-ca4b69148c4d" ma:open="true" ma:isKeyword="false">
      <xsd:complexType>
        <xsd:sequence>
          <xsd:element ref="pc:Terms" minOccurs="0" maxOccurs="1"/>
        </xsd:sequence>
      </xsd:complex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description="" ma:indexed="true" ma:internalName="MediaServiceLocation" ma:readOnly="true">
      <xsd:simpleType>
        <xsd:restriction base="dms:Text"/>
      </xsd:simpleType>
    </xsd:element>
    <xsd:element name="MediaServiceObjectDetectorVersions" ma:index="21"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ebee4fa-4bc5-4379-967f-4c2ae6d04c33" xsi:nil="true"/>
    <lcf76f155ced4ddcb4097134ff3c332f xmlns="f0919f84-c39f-4fac-9a77-501d41cd546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106A272-E52E-4DA9-A593-BAD79710CBD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ebee4fa-4bc5-4379-967f-4c2ae6d04c33"/>
    <ds:schemaRef ds:uri="f0919f84-c39f-4fac-9a77-501d41cd546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48508B1-F655-496C-89F5-16C88077CD65}">
  <ds:schemaRefs>
    <ds:schemaRef ds:uri="http://schemas.microsoft.com/office/2006/metadata/properties"/>
    <ds:schemaRef ds:uri="http://schemas.microsoft.com/office/infopath/2007/PartnerControls"/>
    <ds:schemaRef ds:uri="2ebee4fa-4bc5-4379-967f-4c2ae6d04c33"/>
    <ds:schemaRef ds:uri="f0919f84-c39f-4fac-9a77-501d41cd546f"/>
  </ds:schemaRefs>
</ds:datastoreItem>
</file>

<file path=customXml/itemProps3.xml><?xml version="1.0" encoding="utf-8"?>
<ds:datastoreItem xmlns:ds="http://schemas.openxmlformats.org/officeDocument/2006/customXml" ds:itemID="{12035FED-CCFD-4709-8839-F2463DFC9DA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4578</TotalTime>
  <Words>3412</Words>
  <Application>Microsoft Office PowerPoint</Application>
  <PresentationFormat>画面に合わせる (4:3)</PresentationFormat>
  <Paragraphs>555</Paragraphs>
  <Slides>27</Slides>
  <Notes>8</Notes>
  <HiddenSlides>0</HiddenSlides>
  <MMClips>0</MMClips>
  <ScaleCrop>false</ScaleCrop>
  <HeadingPairs>
    <vt:vector size="8" baseType="variant">
      <vt:variant>
        <vt:lpstr>使用されているフォント</vt:lpstr>
      </vt:variant>
      <vt:variant>
        <vt:i4>4</vt:i4>
      </vt:variant>
      <vt:variant>
        <vt:lpstr>テーマ</vt:lpstr>
      </vt:variant>
      <vt:variant>
        <vt:i4>1</vt:i4>
      </vt:variant>
      <vt:variant>
        <vt:lpstr>埋め込まれた OLE サーバー</vt:lpstr>
      </vt:variant>
      <vt:variant>
        <vt:i4>1</vt:i4>
      </vt:variant>
      <vt:variant>
        <vt:lpstr>スライド タイトル</vt:lpstr>
      </vt:variant>
      <vt:variant>
        <vt:i4>27</vt:i4>
      </vt:variant>
    </vt:vector>
  </HeadingPairs>
  <TitlesOfParts>
    <vt:vector size="33" baseType="lpstr">
      <vt:lpstr>Meiryo UI</vt:lpstr>
      <vt:lpstr>Noto Sans JP Black</vt:lpstr>
      <vt:lpstr>Arial</vt:lpstr>
      <vt:lpstr>Wingdings</vt:lpstr>
      <vt:lpstr>Simple Light</vt:lpstr>
      <vt:lpstr>think-cellスライド</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ryu</dc:creator>
  <cp:lastModifiedBy>Taiko Ryu</cp:lastModifiedBy>
  <cp:revision>160</cp:revision>
  <dcterms:modified xsi:type="dcterms:W3CDTF">2026-02-05T01:41:50Z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0x010100A33E261A6549F84C9117E7F99B95260C</vt:lpwstr>
  </property>
</Properties>
</file>